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2" r:id="rId4"/>
    <p:sldId id="264" r:id="rId5"/>
    <p:sldId id="265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2" autoAdjust="0"/>
  </p:normalViewPr>
  <p:slideViewPr>
    <p:cSldViewPr>
      <p:cViewPr varScale="1">
        <p:scale>
          <a:sx n="110" d="100"/>
          <a:sy n="110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20D99-D9F5-4541-8CFE-41D5491A99E7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A9F54-18D9-4919-87A3-5174A9FCD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1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3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18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13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99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76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9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27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14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06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48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31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4831-7B13-4259-8D2B-7EF80A2286C6}" type="datetimeFigureOut">
              <a:rPr lang="pt-BR" smtClean="0"/>
              <a:t>02/05/2017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25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nnathai.ca/wp-content/uploads/2014/12/bigstock-Blank-Chalkboard-Blackboard-T-508936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57447" y="692696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Exercício NBR6123</a:t>
            </a:r>
            <a:endParaRPr lang="pt-BR" sz="6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396552" y="6251013"/>
            <a:ext cx="10153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  <a:latin typeface="Freestyle Script" panose="030804020302050B0404" pitchFamily="66" charset="0"/>
              </a:rPr>
              <a:t>Curso de Projeto e Cálculo de Estruturas metálicas</a:t>
            </a:r>
            <a:endParaRPr lang="pt-BR" sz="3200" b="1" dirty="0">
              <a:solidFill>
                <a:schemeClr val="bg1">
                  <a:lumMod val="50000"/>
                </a:schemeClr>
              </a:solidFill>
              <a:latin typeface="Freestyle Script" panose="030804020302050B0404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4005064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NOME: </a:t>
            </a:r>
            <a:endParaRPr lang="pt-BR" sz="28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4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 rot="16200000">
            <a:off x="3773916" y="55265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 rot="16200000">
            <a:off x="3526342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043608" y="3170508"/>
            <a:ext cx="631356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Q2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 rot="16200000">
            <a:off x="4232931" y="-817486"/>
            <a:ext cx="337081" cy="541958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Q4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 rot="16200000">
            <a:off x="4151431" y="1784295"/>
            <a:ext cx="481096" cy="540060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Q1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 rot="16200000">
            <a:off x="1451883" y="356877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X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 rot="16200000">
            <a:off x="1451884" y="2472923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>
                <a:latin typeface="Century Gothic" panose="020B0502020202020204" pitchFamily="34" charset="0"/>
              </a:rPr>
              <a:t>Y</a:t>
            </a:r>
            <a:r>
              <a:rPr lang="pt-BR" sz="1200" b="1" i="1" dirty="0" smtClean="0">
                <a:latin typeface="Century Gothic" panose="020B0502020202020204" pitchFamily="34" charset="0"/>
              </a:rPr>
              <a:t>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4270788" y="2323574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2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1259632" y="2067426"/>
            <a:ext cx="432048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Q3</a:t>
            </a:r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7092280" y="3191879"/>
            <a:ext cx="631356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Q2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7111263" y="2088797"/>
            <a:ext cx="432048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Q3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67544" y="11663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as cargas para CPI 2. (pintar de Azul para pressão e Amarelo para Sucção)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>
            <a:off x="374412" y="33569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3528" y="29876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699666" y="3162337"/>
            <a:ext cx="1568673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2033880" y="170080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X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3919503" y="4053329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1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1700028" y="2083808"/>
            <a:ext cx="15683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3268340" y="3167317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3268701" y="2088788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4424618" y="3170815"/>
            <a:ext cx="266766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7" name="Retângulo 26"/>
          <p:cNvSpPr/>
          <p:nvPr/>
        </p:nvSpPr>
        <p:spPr>
          <a:xfrm>
            <a:off x="4424980" y="2092286"/>
            <a:ext cx="2667048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3391703" y="170080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>
                <a:latin typeface="Century Gothic" panose="020B0502020202020204" pitchFamily="34" charset="0"/>
              </a:rPr>
              <a:t>Y</a:t>
            </a:r>
            <a:r>
              <a:rPr lang="pt-BR" sz="1200" b="1" i="1" dirty="0" smtClean="0">
                <a:latin typeface="Century Gothic" panose="020B0502020202020204" pitchFamily="34" charset="0"/>
              </a:rPr>
              <a:t>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004048" y="170080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Z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32" name="Retângulo 31"/>
          <p:cNvSpPr/>
          <p:nvPr/>
        </p:nvSpPr>
        <p:spPr>
          <a:xfrm rot="16200000">
            <a:off x="3924487" y="4413369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2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467544" y="11663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os coeficientes de forma externos e internos para a cobertura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5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>
            <a:off x="374412" y="33569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3528" y="29876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699666" y="3162337"/>
            <a:ext cx="1568673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Q1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033880" y="170080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X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3919503" y="4053329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1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1700028" y="2083808"/>
            <a:ext cx="15683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Q1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268340" y="3167317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Q2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3268701" y="2088788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Q2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4424618" y="3170815"/>
            <a:ext cx="266766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Q3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4424980" y="2092286"/>
            <a:ext cx="2667048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Q3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3391703" y="170080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>
                <a:latin typeface="Century Gothic" panose="020B0502020202020204" pitchFamily="34" charset="0"/>
              </a:rPr>
              <a:t>Y</a:t>
            </a:r>
            <a:r>
              <a:rPr lang="pt-BR" sz="1200" b="1" i="1" dirty="0" smtClean="0">
                <a:latin typeface="Century Gothic" panose="020B0502020202020204" pitchFamily="34" charset="0"/>
              </a:rPr>
              <a:t>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004048" y="170080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Z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67544" y="11663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as cargas para CPI 1. (pintar de Azul para pressão e Amarelo para Sucção)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>
            <a:off x="374412" y="33569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3528" y="29876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699666" y="3162337"/>
            <a:ext cx="1568673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Q1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033880" y="170080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X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3919503" y="4053329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2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1700028" y="2083808"/>
            <a:ext cx="15683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Q1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268340" y="3167317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Q2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3268701" y="2088788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Q2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4424618" y="3170815"/>
            <a:ext cx="266766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Q3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4424980" y="2092286"/>
            <a:ext cx="2667048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Q3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3391703" y="170080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>
                <a:latin typeface="Century Gothic" panose="020B0502020202020204" pitchFamily="34" charset="0"/>
              </a:rPr>
              <a:t>Y</a:t>
            </a:r>
            <a:r>
              <a:rPr lang="pt-BR" sz="1200" b="1" i="1" dirty="0" smtClean="0">
                <a:latin typeface="Century Gothic" panose="020B0502020202020204" pitchFamily="34" charset="0"/>
              </a:rPr>
              <a:t>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004048" y="170080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Z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67544" y="11663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as cargas para CPI 2, se houver. (pintar de Azul para pressão e Amarelo para Sucção)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 rot="16200000">
            <a:off x="4135472" y="501317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 rot="16200000">
            <a:off x="3798402" y="476411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699666" y="3162337"/>
            <a:ext cx="1568673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7164288" y="3569085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X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846343" y="2397145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1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1700028" y="2083808"/>
            <a:ext cx="15683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3268340" y="3167317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3268701" y="2088788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4424618" y="3170815"/>
            <a:ext cx="266766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7" name="Retângulo 26"/>
          <p:cNvSpPr/>
          <p:nvPr/>
        </p:nvSpPr>
        <p:spPr>
          <a:xfrm>
            <a:off x="4424980" y="2092286"/>
            <a:ext cx="2667048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err="1"/>
              <a:t>Cpe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7154571" y="2490556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>
                <a:latin typeface="Century Gothic" panose="020B0502020202020204" pitchFamily="34" charset="0"/>
              </a:rPr>
              <a:t>Y</a:t>
            </a:r>
            <a:r>
              <a:rPr lang="pt-BR" sz="1200" b="1" i="1" dirty="0" smtClean="0">
                <a:latin typeface="Century Gothic" panose="020B0502020202020204" pitchFamily="34" charset="0"/>
              </a:rPr>
              <a:t>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32" name="Retângulo 31"/>
          <p:cNvSpPr/>
          <p:nvPr/>
        </p:nvSpPr>
        <p:spPr>
          <a:xfrm rot="16200000">
            <a:off x="851327" y="2757185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2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467544" y="11663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os coeficientes de forma externos e internos para a cobertura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 rot="16200000">
            <a:off x="4135472" y="501317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 rot="16200000">
            <a:off x="3798402" y="476411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699666" y="3162337"/>
            <a:ext cx="1568673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Q1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7164288" y="3569085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X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846343" y="2397145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1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1700028" y="2083808"/>
            <a:ext cx="15683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pt-BR" dirty="0"/>
              <a:t>Q2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268340" y="3167317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Q1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3268701" y="2088788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Q2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4424618" y="3170815"/>
            <a:ext cx="266766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Q1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4424980" y="2092286"/>
            <a:ext cx="2667048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Q2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7154571" y="2490556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>
                <a:latin typeface="Century Gothic" panose="020B0502020202020204" pitchFamily="34" charset="0"/>
              </a:rPr>
              <a:t>Y</a:t>
            </a:r>
            <a:r>
              <a:rPr lang="pt-BR" sz="1200" b="1" i="1" dirty="0" smtClean="0">
                <a:latin typeface="Century Gothic" panose="020B0502020202020204" pitchFamily="34" charset="0"/>
              </a:rPr>
              <a:t>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67544" y="11663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as cargas para CPI 1, (pintar de Azul para pressão e Amarelo para Sucção)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 rot="16200000">
            <a:off x="4135472" y="501317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 rot="16200000">
            <a:off x="3798402" y="476411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699666" y="3162337"/>
            <a:ext cx="1568673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Q1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7164288" y="3569085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X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846343" y="2397145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2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1700028" y="2083808"/>
            <a:ext cx="15683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pt-BR" dirty="0"/>
              <a:t>Q2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268340" y="3167317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Q1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3268701" y="2088788"/>
            <a:ext cx="114661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Q2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4424618" y="3170815"/>
            <a:ext cx="2667662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Q1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4424980" y="2092286"/>
            <a:ext cx="2667048" cy="107354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/>
              <a:t>Q2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7154571" y="2490556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>
                <a:latin typeface="Century Gothic" panose="020B0502020202020204" pitchFamily="34" charset="0"/>
              </a:rPr>
              <a:t>Y</a:t>
            </a:r>
            <a:r>
              <a:rPr lang="pt-BR" sz="1200" b="1" i="1" dirty="0" smtClean="0">
                <a:latin typeface="Century Gothic" panose="020B0502020202020204" pitchFamily="34" charset="0"/>
              </a:rPr>
              <a:t>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67544" y="11663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as cargas para CPI 2, se houver. (pintar de Azul para pressão e Amarelo para Sucção)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3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6"/>
            <a:ext cx="8727290" cy="505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23528" y="26064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Calcular os esforços no galpão abaixo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0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6064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Informações de projeto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783868"/>
            <a:ext cx="835292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latin typeface="Century Gothic" panose="020B0502020202020204" pitchFamily="34" charset="0"/>
              </a:rPr>
              <a:t>Cargas Permanentes</a:t>
            </a:r>
          </a:p>
          <a:p>
            <a:endParaRPr lang="pt-BR" b="1" i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1" dirty="0" smtClean="0">
                <a:latin typeface="Century Gothic" panose="020B0502020202020204" pitchFamily="34" charset="0"/>
              </a:rPr>
              <a:t>Cobertura: Telhas Trapezoidais </a:t>
            </a:r>
            <a:r>
              <a:rPr lang="pt-BR" i="1" dirty="0" err="1" smtClean="0">
                <a:latin typeface="Century Gothic" panose="020B0502020202020204" pitchFamily="34" charset="0"/>
              </a:rPr>
              <a:t>termoacústicas</a:t>
            </a:r>
            <a:r>
              <a:rPr lang="pt-BR" i="1" dirty="0" smtClean="0">
                <a:latin typeface="Century Gothic" panose="020B0502020202020204" pitchFamily="34" charset="0"/>
              </a:rPr>
              <a:t> #</a:t>
            </a:r>
            <a:r>
              <a:rPr lang="pt-BR" i="1" dirty="0" smtClean="0">
                <a:latin typeface="Century Gothic" panose="020B0502020202020204" pitchFamily="34" charset="0"/>
              </a:rPr>
              <a:t>30mm (11 kg/m²)</a:t>
            </a:r>
            <a:endParaRPr lang="pt-BR" i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i="1" dirty="0">
              <a:latin typeface="Century Gothic" panose="020B0502020202020204" pitchFamily="34" charset="0"/>
            </a:endParaRPr>
          </a:p>
          <a:p>
            <a:r>
              <a:rPr lang="pt-BR" b="1" i="1" dirty="0">
                <a:latin typeface="Century Gothic" panose="020B0502020202020204" pitchFamily="34" charset="0"/>
              </a:rPr>
              <a:t>Cargas </a:t>
            </a:r>
            <a:r>
              <a:rPr lang="pt-BR" b="1" i="1" dirty="0" smtClean="0">
                <a:latin typeface="Century Gothic" panose="020B0502020202020204" pitchFamily="34" charset="0"/>
              </a:rPr>
              <a:t>Variáveis</a:t>
            </a:r>
            <a:endParaRPr lang="pt-BR" b="1" i="1" dirty="0">
              <a:latin typeface="Century Gothic" panose="020B0502020202020204" pitchFamily="34" charset="0"/>
            </a:endParaRPr>
          </a:p>
          <a:p>
            <a:endParaRPr lang="pt-BR" i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1" dirty="0" smtClean="0">
                <a:latin typeface="Century Gothic" panose="020B0502020202020204" pitchFamily="34" charset="0"/>
              </a:rPr>
              <a:t>Sobrecarga: 0,25 </a:t>
            </a:r>
            <a:r>
              <a:rPr lang="pt-BR" i="1" dirty="0" err="1" smtClean="0">
                <a:latin typeface="Century Gothic" panose="020B0502020202020204" pitchFamily="34" charset="0"/>
              </a:rPr>
              <a:t>kN</a:t>
            </a:r>
            <a:r>
              <a:rPr lang="pt-BR" i="1" dirty="0" smtClean="0">
                <a:latin typeface="Century Gothic" panose="020B0502020202020204" pitchFamily="34" charset="0"/>
              </a:rPr>
              <a:t>/m²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1" dirty="0" smtClean="0">
                <a:latin typeface="Century Gothic" panose="020B0502020202020204" pitchFamily="34" charset="0"/>
              </a:rPr>
              <a:t>Carga de Vento: A ser calculada</a:t>
            </a:r>
            <a:endParaRPr lang="pt-BR" i="1" dirty="0">
              <a:latin typeface="Century Gothic" panose="020B0502020202020204" pitchFamily="34" charset="0"/>
            </a:endParaRPr>
          </a:p>
          <a:p>
            <a:endParaRPr lang="pt-BR" i="1" dirty="0">
              <a:latin typeface="Century Gothic" panose="020B0502020202020204" pitchFamily="34" charset="0"/>
            </a:endParaRPr>
          </a:p>
          <a:p>
            <a:r>
              <a:rPr lang="pt-BR" b="1" i="1" dirty="0" smtClean="0">
                <a:latin typeface="Century Gothic" panose="020B0502020202020204" pitchFamily="34" charset="0"/>
              </a:rPr>
              <a:t>Localização:</a:t>
            </a:r>
          </a:p>
          <a:p>
            <a:endParaRPr lang="pt-BR" b="1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1" dirty="0" smtClean="0">
                <a:latin typeface="Century Gothic" panose="020B0502020202020204" pitchFamily="34" charset="0"/>
              </a:rPr>
              <a:t>São Paulo, Terreno Industrial rodeado de outros galpões </a:t>
            </a:r>
            <a:r>
              <a:rPr lang="pt-BR" i="1" dirty="0" smtClean="0">
                <a:latin typeface="Century Gothic" panose="020B0502020202020204" pitchFamily="34" charset="0"/>
              </a:rPr>
              <a:t>semelhantes (Categoria IV), Terreno Plano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1" dirty="0" smtClean="0">
                <a:latin typeface="Century Gothic" panose="020B0502020202020204" pitchFamily="34" charset="0"/>
              </a:rPr>
              <a:t>Área de aberturas: frontal e posterior = 15m²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1" dirty="0" smtClean="0">
                <a:latin typeface="Century Gothic" panose="020B0502020202020204" pitchFamily="34" charset="0"/>
              </a:rPr>
              <a:t>Inclinação do telhado = 10% </a:t>
            </a:r>
            <a:endParaRPr lang="pt-BR" i="1" dirty="0">
              <a:latin typeface="Century Gothic" panose="020B0502020202020204" pitchFamily="34" charset="0"/>
            </a:endParaRPr>
          </a:p>
          <a:p>
            <a:endParaRPr lang="pt-BR" b="1" i="1" dirty="0" smtClean="0">
              <a:latin typeface="Century Gothic" panose="020B0502020202020204" pitchFamily="34" charset="0"/>
            </a:endParaRPr>
          </a:p>
          <a:p>
            <a:r>
              <a:rPr lang="pt-BR" b="1" i="1" dirty="0" smtClean="0">
                <a:latin typeface="Century Gothic" panose="020B0502020202020204" pitchFamily="34" charset="0"/>
              </a:rPr>
              <a:t>Solo:</a:t>
            </a:r>
          </a:p>
          <a:p>
            <a:endParaRPr lang="pt-BR" b="1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1" dirty="0" smtClean="0">
                <a:latin typeface="Century Gothic" panose="020B0502020202020204" pitchFamily="34" charset="0"/>
              </a:rPr>
              <a:t>Terreno firme, fundações podem ser solicitadas ao momento </a:t>
            </a:r>
            <a:r>
              <a:rPr lang="pt-BR" i="1" dirty="0" err="1" smtClean="0">
                <a:latin typeface="Century Gothic" panose="020B0502020202020204" pitchFamily="34" charset="0"/>
              </a:rPr>
              <a:t>fletor</a:t>
            </a:r>
            <a:r>
              <a:rPr lang="pt-BR" i="1" dirty="0" smtClean="0">
                <a:latin typeface="Century Gothic" panose="020B0502020202020204" pitchFamily="34" charset="0"/>
              </a:rPr>
              <a:t> (podemos engastar as bases, caso seja conveniente)</a:t>
            </a:r>
            <a:endParaRPr lang="pt-BR" i="1" dirty="0">
              <a:latin typeface="Century Gothic" panose="020B0502020202020204" pitchFamily="34" charset="0"/>
            </a:endParaRPr>
          </a:p>
          <a:p>
            <a:endParaRPr lang="pt-BR" b="1" i="1" dirty="0">
              <a:latin typeface="Century Gothic" panose="020B0502020202020204" pitchFamily="34" charset="0"/>
            </a:endParaRPr>
          </a:p>
          <a:p>
            <a:endParaRPr lang="pt-BR" b="1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i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6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1663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Preencher: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67544" y="1484784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pt-BR" sz="2000" b="1" i="1" dirty="0" smtClean="0">
                <a:latin typeface="Century Gothic" panose="020B0502020202020204" pitchFamily="34" charset="0"/>
              </a:rPr>
              <a:t>Velocidade básica do vento = ______m/s</a:t>
            </a:r>
          </a:p>
          <a:p>
            <a:pPr marL="457200" indent="-457200">
              <a:buAutoNum type="alphaLcParenR"/>
            </a:pPr>
            <a:r>
              <a:rPr lang="pt-BR" sz="2000" b="1" i="1" dirty="0" smtClean="0">
                <a:latin typeface="Century Gothic" panose="020B0502020202020204" pitchFamily="34" charset="0"/>
              </a:rPr>
              <a:t>Fator S1 = ______</a:t>
            </a:r>
          </a:p>
          <a:p>
            <a:pPr marL="457200" indent="-457200">
              <a:buAutoNum type="alphaLcParenR"/>
            </a:pPr>
            <a:r>
              <a:rPr lang="pt-BR" sz="2000" b="1" i="1" dirty="0" smtClean="0">
                <a:latin typeface="Century Gothic" panose="020B0502020202020204" pitchFamily="34" charset="0"/>
              </a:rPr>
              <a:t>Fator S2 = ______</a:t>
            </a:r>
          </a:p>
          <a:p>
            <a:pPr marL="457200" indent="-457200">
              <a:buAutoNum type="alphaLcParenR"/>
            </a:pPr>
            <a:r>
              <a:rPr lang="pt-BR" sz="2000" b="1" i="1" dirty="0" smtClean="0">
                <a:latin typeface="Century Gothic" panose="020B0502020202020204" pitchFamily="34" charset="0"/>
              </a:rPr>
              <a:t>Fator S3 = ______</a:t>
            </a:r>
          </a:p>
          <a:p>
            <a:pPr marL="457200" indent="-457200">
              <a:buAutoNum type="alphaLcParenR"/>
            </a:pPr>
            <a:r>
              <a:rPr lang="pt-BR" sz="2000" b="1" i="1" dirty="0" smtClean="0">
                <a:latin typeface="Century Gothic" panose="020B0502020202020204" pitchFamily="34" charset="0"/>
              </a:rPr>
              <a:t>Velocidade característica do vento </a:t>
            </a:r>
            <a:r>
              <a:rPr lang="pt-BR" sz="2000" b="1" i="1" dirty="0" err="1" smtClean="0">
                <a:latin typeface="Century Gothic" panose="020B0502020202020204" pitchFamily="34" charset="0"/>
              </a:rPr>
              <a:t>Vk</a:t>
            </a:r>
            <a:r>
              <a:rPr lang="pt-BR" sz="2000" b="1" i="1" dirty="0" smtClean="0">
                <a:latin typeface="Century Gothic" panose="020B0502020202020204" pitchFamily="34" charset="0"/>
              </a:rPr>
              <a:t> = _____m/s</a:t>
            </a:r>
          </a:p>
          <a:p>
            <a:pPr marL="457200" indent="-457200">
              <a:buAutoNum type="alphaLcParenR"/>
            </a:pPr>
            <a:r>
              <a:rPr lang="pt-BR" sz="2000" b="1" i="1" dirty="0" smtClean="0">
                <a:latin typeface="Century Gothic" panose="020B0502020202020204" pitchFamily="34" charset="0"/>
              </a:rPr>
              <a:t>Pressão dinâmica do vento q= ______</a:t>
            </a:r>
            <a:r>
              <a:rPr lang="pt-BR" sz="2000" b="1" i="1" dirty="0" err="1" smtClean="0">
                <a:latin typeface="Century Gothic" panose="020B0502020202020204" pitchFamily="34" charset="0"/>
              </a:rPr>
              <a:t>kN</a:t>
            </a:r>
            <a:r>
              <a:rPr lang="pt-BR" sz="2000" b="1" i="1" dirty="0" smtClean="0">
                <a:latin typeface="Century Gothic" panose="020B0502020202020204" pitchFamily="34" charset="0"/>
              </a:rPr>
              <a:t>/m²</a:t>
            </a:r>
            <a:endParaRPr lang="pt-BR" sz="20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1663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os coeficientes de forma externos e internos para as paredes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>
            <a:off x="251520" y="309192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12582" y="27225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187624" y="2083808"/>
            <a:ext cx="432048" cy="21602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 rot="16200000">
            <a:off x="2099204" y="1172228"/>
            <a:ext cx="481096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 rot="16200000">
            <a:off x="3467356" y="1244235"/>
            <a:ext cx="337079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 rot="16200000">
            <a:off x="5567850" y="536416"/>
            <a:ext cx="240548" cy="280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 rot="16200000">
            <a:off x="2099203" y="3836524"/>
            <a:ext cx="481096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 rot="16200000">
            <a:off x="3467356" y="3762160"/>
            <a:ext cx="337079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 rot="16200000">
            <a:off x="5567850" y="2960166"/>
            <a:ext cx="240548" cy="280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7092280" y="2060846"/>
            <a:ext cx="432048" cy="21602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888806" y="2207409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X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185591" y="2168590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>
                <a:latin typeface="Century Gothic" panose="020B0502020202020204" pitchFamily="34" charset="0"/>
              </a:rPr>
              <a:t>Y</a:t>
            </a:r>
            <a:r>
              <a:rPr lang="pt-BR" sz="1200" b="1" i="1" dirty="0" smtClean="0">
                <a:latin typeface="Century Gothic" panose="020B0502020202020204" pitchFamily="34" charset="0"/>
              </a:rPr>
              <a:t>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148064" y="2168589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Z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3514705" y="2323574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1</a:t>
            </a:r>
            <a:endParaRPr lang="pt-BR" dirty="0"/>
          </a:p>
        </p:txBody>
      </p:sp>
      <p:sp>
        <p:nvSpPr>
          <p:cNvPr id="27" name="Retângulo 26"/>
          <p:cNvSpPr/>
          <p:nvPr/>
        </p:nvSpPr>
        <p:spPr>
          <a:xfrm rot="16200000">
            <a:off x="3515623" y="2642710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40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1663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as cargas para CPI 1(pintar de Azul para pressão e Amarelo para Sucção)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>
            <a:off x="251520" y="309192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12582" y="27225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187624" y="2083808"/>
            <a:ext cx="432048" cy="21602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Q1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 rot="16200000">
            <a:off x="2099204" y="1172228"/>
            <a:ext cx="481096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Q2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 rot="16200000">
            <a:off x="3467356" y="1244235"/>
            <a:ext cx="337079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Q3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 rot="16200000">
            <a:off x="5567850" y="536416"/>
            <a:ext cx="240548" cy="280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Q4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 rot="16200000">
            <a:off x="2099203" y="3836524"/>
            <a:ext cx="481096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Q2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 rot="16200000">
            <a:off x="3467356" y="3762160"/>
            <a:ext cx="337079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Q3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 rot="16200000">
            <a:off x="5567850" y="2960166"/>
            <a:ext cx="240548" cy="280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Q4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7092280" y="2060846"/>
            <a:ext cx="432048" cy="21602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Q5</a:t>
            </a:r>
            <a:endParaRPr lang="pt-BR" dirty="0"/>
          </a:p>
        </p:txBody>
      </p:sp>
      <p:sp>
        <p:nvSpPr>
          <p:cNvPr id="32" name="Retângulo 31"/>
          <p:cNvSpPr/>
          <p:nvPr/>
        </p:nvSpPr>
        <p:spPr>
          <a:xfrm rot="16200000">
            <a:off x="4019679" y="2323574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74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1663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as cargas para CPI 2 se houver. (pintar de Azul para pressão e Amarelo para Sucção)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>
            <a:off x="251520" y="309192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12582" y="27225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187624" y="2083808"/>
            <a:ext cx="432048" cy="21602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Q1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 rot="16200000">
            <a:off x="2099204" y="1172228"/>
            <a:ext cx="481096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Q2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 rot="16200000">
            <a:off x="3467356" y="1244235"/>
            <a:ext cx="337079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Q3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 rot="16200000">
            <a:off x="5567850" y="536416"/>
            <a:ext cx="240548" cy="280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Q4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 rot="16200000">
            <a:off x="2099203" y="3836524"/>
            <a:ext cx="481096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Q2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 rot="16200000">
            <a:off x="3467356" y="3762160"/>
            <a:ext cx="337079" cy="12961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Q3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 rot="16200000">
            <a:off x="5567850" y="2960166"/>
            <a:ext cx="240548" cy="280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Q4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7092280" y="2060846"/>
            <a:ext cx="432048" cy="21602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Q5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 rot="16200000">
            <a:off x="4271707" y="2395582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32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1663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os coeficientes de forma externos e internos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 rot="16200000">
            <a:off x="3773916" y="55265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 rot="16200000">
            <a:off x="3526342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043608" y="3170508"/>
            <a:ext cx="631356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 rot="16200000">
            <a:off x="4232931" y="-817486"/>
            <a:ext cx="337081" cy="541958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 rot="16200000">
            <a:off x="4151431" y="1784295"/>
            <a:ext cx="481096" cy="540060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 rot="16200000">
            <a:off x="1451883" y="356877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X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 rot="16200000">
            <a:off x="1451884" y="2472923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>
                <a:latin typeface="Century Gothic" panose="020B0502020202020204" pitchFamily="34" charset="0"/>
              </a:rPr>
              <a:t>Y</a:t>
            </a:r>
            <a:r>
              <a:rPr lang="pt-BR" sz="1200" b="1" i="1" dirty="0" smtClean="0">
                <a:latin typeface="Century Gothic" panose="020B0502020202020204" pitchFamily="34" charset="0"/>
              </a:rPr>
              <a:t>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4270788" y="2323574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1</a:t>
            </a:r>
            <a:endParaRPr lang="pt-BR" dirty="0"/>
          </a:p>
        </p:txBody>
      </p:sp>
      <p:sp>
        <p:nvSpPr>
          <p:cNvPr id="27" name="Retângulo 26"/>
          <p:cNvSpPr/>
          <p:nvPr/>
        </p:nvSpPr>
        <p:spPr>
          <a:xfrm rot="16200000">
            <a:off x="4271706" y="2642710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2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1259632" y="2067426"/>
            <a:ext cx="432048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7092280" y="3191879"/>
            <a:ext cx="631356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7111263" y="2088797"/>
            <a:ext cx="432048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err="1" smtClean="0"/>
              <a:t>Cpe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341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91680" y="2083808"/>
            <a:ext cx="540060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 rot="16200000">
            <a:off x="3773916" y="55265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 rot="16200000">
            <a:off x="3526342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043608" y="3170508"/>
            <a:ext cx="631356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Q2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 rot="16200000">
            <a:off x="4232931" y="-817486"/>
            <a:ext cx="337081" cy="541958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Q4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 rot="16200000">
            <a:off x="4151431" y="1784295"/>
            <a:ext cx="481096" cy="540060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Q1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 rot="16200000">
            <a:off x="1451883" y="3568778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 smtClean="0">
                <a:latin typeface="Century Gothic" panose="020B0502020202020204" pitchFamily="34" charset="0"/>
              </a:rPr>
              <a:t>X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 rot="16200000">
            <a:off x="1451884" y="2472923"/>
            <a:ext cx="90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i="1" dirty="0">
                <a:latin typeface="Century Gothic" panose="020B0502020202020204" pitchFamily="34" charset="0"/>
              </a:rPr>
              <a:t>Y</a:t>
            </a:r>
            <a:r>
              <a:rPr lang="pt-BR" sz="1200" b="1" i="1" dirty="0" smtClean="0">
                <a:latin typeface="Century Gothic" panose="020B0502020202020204" pitchFamily="34" charset="0"/>
              </a:rPr>
              <a:t> metros</a:t>
            </a:r>
            <a:endParaRPr lang="pt-BR" sz="1200" b="1" i="1" dirty="0">
              <a:latin typeface="Century Gothic" panose="020B0502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 rot="16200000">
            <a:off x="4270788" y="2323574"/>
            <a:ext cx="240547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CPI 1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1259632" y="2067426"/>
            <a:ext cx="432048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Q3</a:t>
            </a:r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7092280" y="3191879"/>
            <a:ext cx="631356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Q2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7111263" y="2088797"/>
            <a:ext cx="432048" cy="10735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pt-BR" dirty="0" smtClean="0"/>
              <a:t>Q3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67544" y="11663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>
                <a:latin typeface="Century Gothic" panose="020B0502020202020204" pitchFamily="34" charset="0"/>
              </a:rPr>
              <a:t>Preencher as cargas para CPI 1. (pintar de Azul para pressão e Amarelo para Sucção)</a:t>
            </a:r>
            <a:endParaRPr lang="pt-BR" sz="2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7087</TotalTime>
  <Words>499</Words>
  <Application>Microsoft Office PowerPoint</Application>
  <PresentationFormat>Apresentação na tela (4:3)</PresentationFormat>
  <Paragraphs>175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</dc:creator>
  <cp:lastModifiedBy>Felipe</cp:lastModifiedBy>
  <cp:revision>265</cp:revision>
  <dcterms:created xsi:type="dcterms:W3CDTF">2017-02-08T18:20:05Z</dcterms:created>
  <dcterms:modified xsi:type="dcterms:W3CDTF">2017-05-02T21:13:58Z</dcterms:modified>
</cp:coreProperties>
</file>