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2" r:id="rId4"/>
    <p:sldId id="264" r:id="rId5"/>
    <p:sldId id="265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2" autoAdjust="0"/>
  </p:normalViewPr>
  <p:slideViewPr>
    <p:cSldViewPr>
      <p:cViewPr varScale="1">
        <p:scale>
          <a:sx n="110" d="100"/>
          <a:sy n="110" d="100"/>
        </p:scale>
        <p:origin x="-16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20D99-D9F5-4541-8CFE-41D5491A99E7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A9F54-18D9-4919-87A3-5174A9FCD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1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3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418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13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99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76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9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27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14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0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48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1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4831-7B13-4259-8D2B-7EF80A2286C6}" type="datetimeFigureOut">
              <a:rPr lang="pt-BR" smtClean="0"/>
              <a:t>02/05/2017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9E79C-C8C8-4DB8-AF85-331930A0FE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25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nnathai.ca/wp-content/uploads/2014/12/bigstock-Blank-Chalkboard-Blackboard-T-508936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57447" y="692696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Exercício NBR6123</a:t>
            </a:r>
            <a:endParaRPr lang="pt-BR" sz="6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396552" y="6251013"/>
            <a:ext cx="10153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>
                    <a:lumMod val="50000"/>
                  </a:schemeClr>
                </a:solidFill>
                <a:latin typeface="Freestyle Script" panose="030804020302050B0404" pitchFamily="66" charset="0"/>
              </a:rPr>
              <a:t>Curso de Projeto e Cálculo de Estruturas metálicas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Freestyle Script" panose="030804020302050B0404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4005064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NOME: </a:t>
            </a:r>
            <a:endParaRPr lang="pt-BR" sz="28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4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3773916" y="55265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526342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043608" y="3170508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4232931" y="-817486"/>
            <a:ext cx="337081" cy="541958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4151431" y="1784295"/>
            <a:ext cx="481096" cy="54006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Q1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 rot="16200000">
            <a:off x="1451883" y="356877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 rot="16200000">
            <a:off x="1451884" y="2472923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4270788" y="2323574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1259632" y="2067426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7092280" y="3191879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7111263" y="2088797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2.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374412" y="33569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3528" y="29876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2033880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3919503" y="4053329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3391703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004048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Z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 rot="16200000">
            <a:off x="3924487" y="4413369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467544" y="1166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os coeficientes de forma externos e internos para a cobertura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5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374412" y="33569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3528" y="29876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2033880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3919503" y="4053329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Q3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Q3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3391703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004048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Z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1.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374412" y="33569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3528" y="29876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2033880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3919503" y="4053329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Q3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Q3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3391703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004048" y="170080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Z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2, se houver.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4135472" y="501317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798402" y="476411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7164288" y="3569085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846343" y="2397145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 err="1"/>
              <a:t>Cpe</a:t>
            </a:r>
            <a:endParaRPr lang="pt-BR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7154571" y="2490556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2" name="Retângulo 31"/>
          <p:cNvSpPr/>
          <p:nvPr/>
        </p:nvSpPr>
        <p:spPr>
          <a:xfrm rot="16200000">
            <a:off x="851327" y="2757185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467544" y="1166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os coeficientes de forma externos e internos para a cobertura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4135472" y="501317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798402" y="476411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7164288" y="3569085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846343" y="2397145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154571" y="2490556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1,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4135472" y="501317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798402" y="476411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699666" y="3162337"/>
            <a:ext cx="1568673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7164288" y="3569085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846343" y="2397145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1700028" y="2083808"/>
            <a:ext cx="15683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68340" y="3167317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3268701" y="2088788"/>
            <a:ext cx="114661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424618" y="3170815"/>
            <a:ext cx="2667662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Q1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4424980" y="2092286"/>
            <a:ext cx="2667048" cy="107354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dirty="0"/>
              <a:t>Q2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154571" y="2490556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2, se houver.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3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6"/>
            <a:ext cx="8727290" cy="505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260648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Calcular os esforços no galpão abaixo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0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60648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Informações de projeto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783868"/>
            <a:ext cx="83529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latin typeface="Century Gothic" panose="020B0502020202020204" pitchFamily="34" charset="0"/>
              </a:rPr>
              <a:t>Cargas Permanentes</a:t>
            </a:r>
          </a:p>
          <a:p>
            <a:endParaRPr lang="pt-BR" b="1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Cobertura: Telhas Trapezoidais </a:t>
            </a:r>
            <a:r>
              <a:rPr lang="pt-BR" i="1" dirty="0" err="1" smtClean="0">
                <a:latin typeface="Century Gothic" panose="020B0502020202020204" pitchFamily="34" charset="0"/>
              </a:rPr>
              <a:t>termoacústicas</a:t>
            </a:r>
            <a:r>
              <a:rPr lang="pt-BR" i="1" dirty="0" smtClean="0">
                <a:latin typeface="Century Gothic" panose="020B0502020202020204" pitchFamily="34" charset="0"/>
              </a:rPr>
              <a:t> #</a:t>
            </a:r>
            <a:r>
              <a:rPr lang="pt-BR" i="1" dirty="0" smtClean="0">
                <a:latin typeface="Century Gothic" panose="020B0502020202020204" pitchFamily="34" charset="0"/>
              </a:rPr>
              <a:t>30mm (11 kg/m²)</a:t>
            </a:r>
            <a:endParaRPr lang="pt-BR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i="1" dirty="0">
              <a:latin typeface="Century Gothic" panose="020B0502020202020204" pitchFamily="34" charset="0"/>
            </a:endParaRPr>
          </a:p>
          <a:p>
            <a:r>
              <a:rPr lang="pt-BR" b="1" i="1" dirty="0">
                <a:latin typeface="Century Gothic" panose="020B0502020202020204" pitchFamily="34" charset="0"/>
              </a:rPr>
              <a:t>Cargas </a:t>
            </a:r>
            <a:r>
              <a:rPr lang="pt-BR" b="1" i="1" dirty="0" smtClean="0">
                <a:latin typeface="Century Gothic" panose="020B0502020202020204" pitchFamily="34" charset="0"/>
              </a:rPr>
              <a:t>Variáveis</a:t>
            </a:r>
            <a:endParaRPr lang="pt-BR" b="1" i="1" dirty="0">
              <a:latin typeface="Century Gothic" panose="020B0502020202020204" pitchFamily="34" charset="0"/>
            </a:endParaRPr>
          </a:p>
          <a:p>
            <a:endParaRPr lang="pt-BR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Sobrecarga: 0,25 </a:t>
            </a:r>
            <a:r>
              <a:rPr lang="pt-BR" i="1" dirty="0" err="1" smtClean="0">
                <a:latin typeface="Century Gothic" panose="020B0502020202020204" pitchFamily="34" charset="0"/>
              </a:rPr>
              <a:t>kN</a:t>
            </a:r>
            <a:r>
              <a:rPr lang="pt-BR" i="1" dirty="0" smtClean="0">
                <a:latin typeface="Century Gothic" panose="020B0502020202020204" pitchFamily="34" charset="0"/>
              </a:rPr>
              <a:t>/m²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Carga de Vento: A ser calculada</a:t>
            </a:r>
            <a:endParaRPr lang="pt-BR" i="1" dirty="0">
              <a:latin typeface="Century Gothic" panose="020B0502020202020204" pitchFamily="34" charset="0"/>
            </a:endParaRPr>
          </a:p>
          <a:p>
            <a:endParaRPr lang="pt-BR" i="1" dirty="0">
              <a:latin typeface="Century Gothic" panose="020B0502020202020204" pitchFamily="34" charset="0"/>
            </a:endParaRPr>
          </a:p>
          <a:p>
            <a:r>
              <a:rPr lang="pt-BR" b="1" i="1" dirty="0" smtClean="0">
                <a:latin typeface="Century Gothic" panose="020B0502020202020204" pitchFamily="34" charset="0"/>
              </a:rPr>
              <a:t>Localização:</a:t>
            </a:r>
          </a:p>
          <a:p>
            <a:endParaRPr lang="pt-BR" b="1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São Paulo, Terreno Industrial rodeado de outros galpões </a:t>
            </a:r>
            <a:r>
              <a:rPr lang="pt-BR" i="1" dirty="0" smtClean="0">
                <a:latin typeface="Century Gothic" panose="020B0502020202020204" pitchFamily="34" charset="0"/>
              </a:rPr>
              <a:t>semelhantes (Categoria IV), Terreno Plano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Área de aberturas: frontal e posterior = 15m²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Inclinação do telhado = 10% </a:t>
            </a:r>
            <a:endParaRPr lang="pt-BR" i="1" dirty="0">
              <a:latin typeface="Century Gothic" panose="020B0502020202020204" pitchFamily="34" charset="0"/>
            </a:endParaRPr>
          </a:p>
          <a:p>
            <a:endParaRPr lang="pt-BR" b="1" i="1" dirty="0" smtClean="0">
              <a:latin typeface="Century Gothic" panose="020B0502020202020204" pitchFamily="34" charset="0"/>
            </a:endParaRPr>
          </a:p>
          <a:p>
            <a:r>
              <a:rPr lang="pt-BR" b="1" i="1" dirty="0" smtClean="0">
                <a:latin typeface="Century Gothic" panose="020B0502020202020204" pitchFamily="34" charset="0"/>
              </a:rPr>
              <a:t>Solo:</a:t>
            </a:r>
          </a:p>
          <a:p>
            <a:endParaRPr lang="pt-BR" b="1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i="1" dirty="0" smtClean="0">
                <a:latin typeface="Century Gothic" panose="020B0502020202020204" pitchFamily="34" charset="0"/>
              </a:rPr>
              <a:t>Terreno firme, fundações podem ser solicitadas ao momento </a:t>
            </a:r>
            <a:r>
              <a:rPr lang="pt-BR" i="1" dirty="0" err="1" smtClean="0">
                <a:latin typeface="Century Gothic" panose="020B0502020202020204" pitchFamily="34" charset="0"/>
              </a:rPr>
              <a:t>fletor</a:t>
            </a:r>
            <a:r>
              <a:rPr lang="pt-BR" i="1" dirty="0" smtClean="0">
                <a:latin typeface="Century Gothic" panose="020B0502020202020204" pitchFamily="34" charset="0"/>
              </a:rPr>
              <a:t> (podemos engastar as bases, caso seja conveniente)</a:t>
            </a:r>
            <a:endParaRPr lang="pt-BR" i="1" dirty="0">
              <a:latin typeface="Century Gothic" panose="020B0502020202020204" pitchFamily="34" charset="0"/>
            </a:endParaRPr>
          </a:p>
          <a:p>
            <a:endParaRPr lang="pt-BR" b="1" i="1" dirty="0">
              <a:latin typeface="Century Gothic" panose="020B0502020202020204" pitchFamily="34" charset="0"/>
            </a:endParaRPr>
          </a:p>
          <a:p>
            <a:endParaRPr lang="pt-BR" b="1" i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i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1663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Preencher: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67544" y="1484784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Velocidade básica do vento = ______m/s</a:t>
            </a:r>
          </a:p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Fator S1 = ______</a:t>
            </a:r>
          </a:p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Fator S2 = ______</a:t>
            </a:r>
          </a:p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Fator S3 = ______</a:t>
            </a:r>
          </a:p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Velocidade característica do vento </a:t>
            </a:r>
            <a:r>
              <a:rPr lang="pt-BR" sz="2000" b="1" i="1" dirty="0" err="1" smtClean="0">
                <a:latin typeface="Century Gothic" panose="020B0502020202020204" pitchFamily="34" charset="0"/>
              </a:rPr>
              <a:t>Vk</a:t>
            </a:r>
            <a:r>
              <a:rPr lang="pt-BR" sz="2000" b="1" i="1" dirty="0" smtClean="0">
                <a:latin typeface="Century Gothic" panose="020B0502020202020204" pitchFamily="34" charset="0"/>
              </a:rPr>
              <a:t> = _____m/s</a:t>
            </a:r>
          </a:p>
          <a:p>
            <a:pPr marL="457200" indent="-457200">
              <a:buAutoNum type="alphaLcParenR"/>
            </a:pPr>
            <a:r>
              <a:rPr lang="pt-BR" sz="2000" b="1" i="1" dirty="0" smtClean="0">
                <a:latin typeface="Century Gothic" panose="020B0502020202020204" pitchFamily="34" charset="0"/>
              </a:rPr>
              <a:t>Pressão dinâmica do vento q= ______</a:t>
            </a:r>
            <a:r>
              <a:rPr lang="pt-BR" sz="2000" b="1" i="1" dirty="0" err="1" smtClean="0">
                <a:latin typeface="Century Gothic" panose="020B0502020202020204" pitchFamily="34" charset="0"/>
              </a:rPr>
              <a:t>kN</a:t>
            </a:r>
            <a:r>
              <a:rPr lang="pt-BR" sz="2000" b="1" i="1" dirty="0" smtClean="0">
                <a:latin typeface="Century Gothic" panose="020B0502020202020204" pitchFamily="34" charset="0"/>
              </a:rPr>
              <a:t>/m²</a:t>
            </a:r>
            <a:endParaRPr lang="pt-BR" sz="20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166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os coeficientes de forma externos e internos para as paredes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251520" y="309192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12582" y="27225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187624" y="2083808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2099204" y="1172228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 rot="16200000">
            <a:off x="3467356" y="1244235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 rot="16200000">
            <a:off x="5567850" y="53641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2099203" y="3836524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 rot="16200000">
            <a:off x="3467356" y="3762160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5567850" y="296016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7092280" y="2060846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1888806" y="2207409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185591" y="2168590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148064" y="2168589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Z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3514705" y="2323574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27" name="Retângulo 26"/>
          <p:cNvSpPr/>
          <p:nvPr/>
        </p:nvSpPr>
        <p:spPr>
          <a:xfrm rot="16200000">
            <a:off x="3515623" y="2642710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40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1(pintar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251520" y="309192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12582" y="27225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187624" y="2083808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Q1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2099204" y="1172228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 rot="16200000">
            <a:off x="3467356" y="1244235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 rot="16200000">
            <a:off x="5567850" y="53641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2099203" y="3836524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 rot="16200000">
            <a:off x="3467356" y="3762160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5567850" y="296016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7092280" y="2060846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Q5</a:t>
            </a:r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 rot="16200000">
            <a:off x="4019679" y="2323574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4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2 se houver.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>
            <a:off x="251520" y="309192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12582" y="27225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187624" y="2083808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Q1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2099204" y="1172228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 rot="16200000">
            <a:off x="3467356" y="1244235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 rot="16200000">
            <a:off x="5567850" y="53641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2099203" y="3836524"/>
            <a:ext cx="481096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 rot="16200000">
            <a:off x="3467356" y="3762160"/>
            <a:ext cx="337079" cy="12961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 rot="16200000">
            <a:off x="5567850" y="2960166"/>
            <a:ext cx="240548" cy="280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7092280" y="2060846"/>
            <a:ext cx="432048" cy="21602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Q5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 rot="16200000">
            <a:off x="4271707" y="2395582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2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1663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os coeficientes de forma externos e internos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3773916" y="55265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526342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043608" y="3170508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4232931" y="-817486"/>
            <a:ext cx="337081" cy="541958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4151431" y="1784295"/>
            <a:ext cx="481096" cy="54006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 rot="16200000">
            <a:off x="1451883" y="356877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 rot="16200000">
            <a:off x="1451884" y="2472923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4270788" y="2323574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27" name="Retângulo 26"/>
          <p:cNvSpPr/>
          <p:nvPr/>
        </p:nvSpPr>
        <p:spPr>
          <a:xfrm rot="16200000">
            <a:off x="4271706" y="2642710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2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1259632" y="2067426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7092280" y="3191879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7111263" y="2088797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err="1" smtClean="0"/>
              <a:t>Cpe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341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91680" y="2083808"/>
            <a:ext cx="54006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rot="16200000">
            <a:off x="3773916" y="55265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 rot="16200000">
            <a:off x="3526342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vento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043608" y="3170508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 rot="16200000">
            <a:off x="4232931" y="-817486"/>
            <a:ext cx="337081" cy="541958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 rot="16200000">
            <a:off x="4151431" y="1784295"/>
            <a:ext cx="481096" cy="540060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Q1</a:t>
            </a:r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 rot="16200000">
            <a:off x="1451883" y="3568778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 smtClean="0">
                <a:latin typeface="Century Gothic" panose="020B0502020202020204" pitchFamily="34" charset="0"/>
              </a:rPr>
              <a:t>X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 rot="16200000">
            <a:off x="1451884" y="2472923"/>
            <a:ext cx="900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>
                <a:latin typeface="Century Gothic" panose="020B0502020202020204" pitchFamily="34" charset="0"/>
              </a:rPr>
              <a:t>Y</a:t>
            </a:r>
            <a:r>
              <a:rPr lang="pt-BR" sz="1200" b="1" i="1" dirty="0" smtClean="0">
                <a:latin typeface="Century Gothic" panose="020B0502020202020204" pitchFamily="34" charset="0"/>
              </a:rPr>
              <a:t> metros</a:t>
            </a:r>
            <a:endParaRPr lang="pt-BR" sz="1200" b="1" i="1" dirty="0">
              <a:latin typeface="Century Gothic" panose="020B0502020202020204" pitchFamily="34" charset="0"/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4270788" y="2323574"/>
            <a:ext cx="240547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CPI 1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1259632" y="2067426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7092280" y="3191879"/>
            <a:ext cx="631356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Q2</a:t>
            </a:r>
            <a:endParaRPr lang="pt-BR" dirty="0"/>
          </a:p>
        </p:txBody>
      </p:sp>
      <p:sp>
        <p:nvSpPr>
          <p:cNvPr id="25" name="Retângulo 24"/>
          <p:cNvSpPr/>
          <p:nvPr/>
        </p:nvSpPr>
        <p:spPr>
          <a:xfrm>
            <a:off x="7111263" y="2088797"/>
            <a:ext cx="432048" cy="10735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dirty="0" smtClean="0"/>
              <a:t>Q3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67544" y="116632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i="1" dirty="0" smtClean="0">
                <a:latin typeface="Century Gothic" panose="020B0502020202020204" pitchFamily="34" charset="0"/>
              </a:rPr>
              <a:t>Preencher as cargas para CPI 1. (pintar de Azul para pressão e Amarelo para Sucção)</a:t>
            </a:r>
            <a:endParaRPr lang="pt-BR" sz="28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7087</TotalTime>
  <Words>499</Words>
  <Application>Microsoft Office PowerPoint</Application>
  <PresentationFormat>Apresentação na tela (4:3)</PresentationFormat>
  <Paragraphs>175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</dc:creator>
  <cp:lastModifiedBy>Felipe</cp:lastModifiedBy>
  <cp:revision>265</cp:revision>
  <dcterms:created xsi:type="dcterms:W3CDTF">2017-02-08T18:20:05Z</dcterms:created>
  <dcterms:modified xsi:type="dcterms:W3CDTF">2017-05-02T21:13:58Z</dcterms:modified>
</cp:coreProperties>
</file>