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2" autoAdjust="0"/>
  </p:normalViewPr>
  <p:slideViewPr>
    <p:cSldViewPr>
      <p:cViewPr varScale="1">
        <p:scale>
          <a:sx n="110" d="100"/>
          <a:sy n="110" d="100"/>
        </p:scale>
        <p:origin x="-163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20D99-D9F5-4541-8CFE-41D5491A99E7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A9F54-18D9-4919-87A3-5174A9FCD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12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3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18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13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99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76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9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27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14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06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48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31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4831-7B13-4259-8D2B-7EF80A2286C6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25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30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30.png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png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nnathai.ca/wp-content/uploads/2014/12/bigstock-Blank-Chalkboard-Blackboard-T-50893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8409" y="1460773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6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6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LISTA DE EXERCÍCIOS </a:t>
            </a:r>
          </a:p>
          <a:p>
            <a:pPr algn="ctr"/>
            <a:r>
              <a:rPr lang="pt-BR" sz="60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TRAÇÃO E COMPRESSÃO</a:t>
            </a:r>
            <a:endParaRPr lang="pt-BR" sz="60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" y="670912"/>
            <a:ext cx="6228184" cy="357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Exercício 03 -  </a:t>
            </a:r>
            <a:r>
              <a:rPr lang="pt-BR" b="1" dirty="0" smtClean="0"/>
              <a:t>Considere a cantoneira dupla de abas iguais 2L3’’ X ¼’’ ASTM A36 da figura.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14028" y="4665087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Determine tração máxima à qual a dupla cantoneira pode ser submetida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 smtClean="0"/>
              <a:t>L = 539cm</a:t>
            </a:r>
            <a:endParaRPr lang="pt-BR" b="1" dirty="0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1907704" y="2312920"/>
            <a:ext cx="216024" cy="900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188066" y="3255268"/>
            <a:ext cx="187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Conectadas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47132"/>
            <a:ext cx="4459592" cy="284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de seta reta 10"/>
          <p:cNvCxnSpPr/>
          <p:nvPr/>
        </p:nvCxnSpPr>
        <p:spPr>
          <a:xfrm flipH="1">
            <a:off x="6272696" y="2762948"/>
            <a:ext cx="1107616" cy="10981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444650" y="2380792"/>
            <a:ext cx="259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Chapa </a:t>
            </a:r>
            <a:r>
              <a:rPr lang="pt-BR" dirty="0" smtClean="0"/>
              <a:t>#8mm </a:t>
            </a:r>
            <a:r>
              <a:rPr lang="pt-BR" dirty="0" smtClean="0"/>
              <a:t>~ </a:t>
            </a:r>
            <a:r>
              <a:rPr lang="pt-BR" dirty="0" smtClean="0"/>
              <a:t>5/16’’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33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78" y="71668"/>
            <a:ext cx="4584120" cy="602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3" name="Retângulo 2"/>
          <p:cNvSpPr/>
          <p:nvPr/>
        </p:nvSpPr>
        <p:spPr>
          <a:xfrm>
            <a:off x="5076056" y="4124950"/>
            <a:ext cx="3960440" cy="10375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23528" y="6926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1 – Verificar </a:t>
            </a:r>
            <a:r>
              <a:rPr lang="pt-BR" dirty="0" err="1" smtClean="0"/>
              <a:t>Esbeltez</a:t>
            </a:r>
            <a:r>
              <a:rPr lang="pt-BR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13822" y="1196641"/>
                <a:ext cx="1849737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</a:rPr>
                        <m:t>300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2" y="1196641"/>
                <a:ext cx="1849737" cy="609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33057" y="1916832"/>
                <a:ext cx="3255186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𝐿𝑥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𝑟𝑥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269,5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2,36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=114,19 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1916832"/>
                <a:ext cx="3255186" cy="6476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179944" y="3778234"/>
            <a:ext cx="424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2 – Verificar Escoamento da seção bruta: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74360" y="4437112"/>
                <a:ext cx="4106637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18,58</m:t>
                          </m:r>
                          <m:r>
                            <a:rPr lang="pt-BR" i="1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=422,27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60" y="4437112"/>
                <a:ext cx="4106637" cy="6502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33057" y="2636912"/>
                <a:ext cx="3137975" cy="665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𝐿𝑦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𝑟𝑦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539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3,73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=144,50 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636912"/>
                <a:ext cx="3137975" cy="6656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8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89561" y="83671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3 – Verificar Ruptura da seção líquida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23528" y="1628800"/>
                <a:ext cx="1927194" cy="642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𝐶𝑡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1,35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28800"/>
                <a:ext cx="1927194" cy="6420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23528" y="2420888"/>
                <a:ext cx="1642757" cy="61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𝐶𝑡</m:t>
                      </m:r>
                      <m:r>
                        <a:rPr lang="pt-BR" b="0" i="1" smtClean="0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20888"/>
                <a:ext cx="1642757" cy="6135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051720" y="2392900"/>
                <a:ext cx="1868652" cy="642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𝐶𝑡</m:t>
                      </m:r>
                      <m:r>
                        <a:rPr lang="pt-BR" b="0" i="1" smtClean="0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2,13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10,5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392900"/>
                <a:ext cx="1868652" cy="6420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933174" y="2392354"/>
                <a:ext cx="1334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𝐶𝑡</m:t>
                      </m:r>
                      <m:r>
                        <a:rPr lang="pt-BR" b="0" i="1" smtClean="0">
                          <a:latin typeface="Cambria Math"/>
                        </a:rPr>
                        <m:t>=0,797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174" y="2392354"/>
                <a:ext cx="133485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57845" y="3284984"/>
                <a:ext cx="3851760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0,797.18,58.40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1,35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=438,76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45" y="3284984"/>
                <a:ext cx="3851760" cy="6476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357844" y="4581128"/>
            <a:ext cx="6878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CONCLUSÃO: A carga axial solicitante de tração que a peça pode ser submetida é 422,27kN correspondente ao Estado Limite Escoamento da Seção Bruta</a:t>
            </a:r>
          </a:p>
        </p:txBody>
      </p:sp>
    </p:spTree>
    <p:extLst>
      <p:ext uri="{BB962C8B-B14F-4D97-AF65-F5344CB8AC3E}">
        <p14:creationId xmlns:p14="http://schemas.microsoft.com/office/powerpoint/2010/main" val="10911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" y="670912"/>
            <a:ext cx="6228184" cy="357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Exercício 04 -  </a:t>
            </a:r>
            <a:r>
              <a:rPr lang="pt-BR" b="1" dirty="0" smtClean="0"/>
              <a:t>Considere a cantoneira dupla de abas iguais 2L3’’ X ¼’’ ASTM A36 da figura.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23528" y="4149080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Determine a compressão máxima a qual a dupla cantoneira pode ser submetida.</a:t>
            </a:r>
          </a:p>
          <a:p>
            <a:pPr algn="ctr"/>
            <a:r>
              <a:rPr lang="pt-BR" dirty="0" smtClean="0"/>
              <a:t>Determine a distância máxima entre duas chapas espaçadoras consecutivas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 smtClean="0"/>
              <a:t>L = 539cm</a:t>
            </a:r>
            <a:endParaRPr lang="pt-BR" b="1" dirty="0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1907704" y="2312920"/>
            <a:ext cx="216024" cy="900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188066" y="3255268"/>
            <a:ext cx="187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Conectadas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47132"/>
            <a:ext cx="4459592" cy="284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de seta reta 10"/>
          <p:cNvCxnSpPr/>
          <p:nvPr/>
        </p:nvCxnSpPr>
        <p:spPr>
          <a:xfrm flipH="1">
            <a:off x="6272696" y="2762948"/>
            <a:ext cx="1107616" cy="10981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444650" y="2380792"/>
            <a:ext cx="259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Chapa </a:t>
            </a:r>
            <a:r>
              <a:rPr lang="pt-BR" dirty="0" smtClean="0"/>
              <a:t>#8mm </a:t>
            </a:r>
            <a:r>
              <a:rPr lang="pt-BR" dirty="0" smtClean="0"/>
              <a:t>~ </a:t>
            </a:r>
            <a:r>
              <a:rPr lang="pt-BR" dirty="0" smtClean="0"/>
              <a:t>5/16’’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44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3528" y="6926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1 – Verificar </a:t>
            </a:r>
            <a:r>
              <a:rPr lang="pt-BR" dirty="0" err="1" smtClean="0"/>
              <a:t>Esbeltez</a:t>
            </a:r>
            <a:r>
              <a:rPr lang="pt-BR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33057" y="1268760"/>
                <a:ext cx="2069669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</a:rPr>
                        <m:t>200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1268760"/>
                <a:ext cx="2069669" cy="6164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33057" y="2016498"/>
                <a:ext cx="3840218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𝐿𝑥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𝑟𝑥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0,5.</m:t>
                          </m:r>
                          <m:r>
                            <a:rPr lang="pt-BR" i="1">
                              <a:latin typeface="Cambria Math"/>
                            </a:rPr>
                            <m:t>269,5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2,36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=57,09 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016498"/>
                <a:ext cx="3840218" cy="6476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5496" y="3618777"/>
                <a:ext cx="4234814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𝑚𝑒𝑡𝑎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 é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𝑝𝑟𝑒𝑒𝑛𝑐h𝑒𝑟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: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618777"/>
                <a:ext cx="4234814" cy="6502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78" y="71668"/>
            <a:ext cx="4584120" cy="602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076056" y="4124950"/>
            <a:ext cx="3960440" cy="10375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33057" y="2758674"/>
                <a:ext cx="3674083" cy="665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𝑘𝑦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𝐿𝑦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𝑟𝑦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0,5.539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3,73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=72,25 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758674"/>
                <a:ext cx="3674083" cy="6656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3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2 – Determinar Q (Coeficiente de </a:t>
            </a:r>
            <a:r>
              <a:rPr lang="pt-BR" dirty="0" err="1" smtClean="0"/>
              <a:t>flambagem</a:t>
            </a:r>
            <a:r>
              <a:rPr lang="pt-BR" dirty="0" smtClean="0"/>
              <a:t> local)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832255" cy="48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90287" y="1484784"/>
            <a:ext cx="442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Perfil composto apenas por elementos 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33057" y="2016498"/>
                <a:ext cx="4009239" cy="93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0,45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𝐹𝑦</m:t>
                              </m:r>
                            </m:den>
                          </m:f>
                        </m:e>
                      </m:ra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0,45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20500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→12,88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016498"/>
                <a:ext cx="4009239" cy="9380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33057" y="3182870"/>
                <a:ext cx="1964256" cy="647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76,2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6,35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=12</m:t>
                      </m:r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,00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3182870"/>
                <a:ext cx="1964256" cy="6475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ixaDeTexto 22"/>
          <p:cNvSpPr txBox="1"/>
          <p:nvPr/>
        </p:nvSpPr>
        <p:spPr>
          <a:xfrm>
            <a:off x="254283" y="3933056"/>
            <a:ext cx="4425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Qs</a:t>
            </a:r>
            <a:r>
              <a:rPr lang="pt-BR" dirty="0" smtClean="0"/>
              <a:t> = 1,00</a:t>
            </a:r>
          </a:p>
          <a:p>
            <a:endParaRPr lang="pt-BR" dirty="0"/>
          </a:p>
          <a:p>
            <a:r>
              <a:rPr lang="pt-BR" dirty="0" smtClean="0"/>
              <a:t>Portanto Q = 1,00</a:t>
            </a:r>
          </a:p>
        </p:txBody>
      </p:sp>
    </p:spTree>
    <p:extLst>
      <p:ext uri="{BB962C8B-B14F-4D97-AF65-F5344CB8AC3E}">
        <p14:creationId xmlns:p14="http://schemas.microsoft.com/office/powerpoint/2010/main" val="33341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3 – Determinar X (Coeficiente de </a:t>
            </a:r>
            <a:r>
              <a:rPr lang="pt-BR" dirty="0" err="1" smtClean="0"/>
              <a:t>flambagem</a:t>
            </a:r>
            <a:r>
              <a:rPr lang="pt-BR" dirty="0" smtClean="0"/>
              <a:t> Global)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56102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Determinar carga crítica de </a:t>
            </a:r>
            <a:r>
              <a:rPr lang="pt-BR" dirty="0" err="1" smtClean="0"/>
              <a:t>flambagem</a:t>
            </a:r>
            <a:r>
              <a:rPr lang="pt-BR" dirty="0" smtClean="0"/>
              <a:t> elástica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36054" y="1772816"/>
                <a:ext cx="1851917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54" y="1772816"/>
                <a:ext cx="1851917" cy="7007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320240" y="1773617"/>
                <a:ext cx="3846887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².20500.100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(0,5 . 269,5)²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=1114,28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240" y="1773617"/>
                <a:ext cx="3846887" cy="7007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58297" y="3549203"/>
                <a:ext cx="1918795" cy="736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97" y="3549203"/>
                <a:ext cx="1918795" cy="7369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342483" y="3550004"/>
                <a:ext cx="3902607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².20500.258,5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(0,5 . 539)²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=720,10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483" y="3550004"/>
                <a:ext cx="3902607" cy="7007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85261" y="2636912"/>
                <a:ext cx="5683607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𝑦</m:t>
                      </m:r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𝐼𝑦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</a:rPr>
                        <m:t> →</m:t>
                      </m:r>
                      <m:r>
                        <a:rPr lang="pt-BR" b="0" i="1" smtClean="0">
                          <a:latin typeface="Cambria Math"/>
                        </a:rPr>
                        <m:t>𝐼𝑦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𝑟𝑦</m:t>
                      </m:r>
                      <m:r>
                        <a:rPr lang="pt-BR" b="0" i="1" smtClean="0">
                          <a:latin typeface="Cambria Math"/>
                        </a:rPr>
                        <m:t>². </m:t>
                      </m:r>
                      <m:r>
                        <a:rPr lang="pt-BR" b="0" i="1" smtClean="0">
                          <a:latin typeface="Cambria Math"/>
                        </a:rPr>
                        <m:t>𝐴</m:t>
                      </m:r>
                      <m:r>
                        <a:rPr lang="pt-BR" b="0" i="1" smtClean="0">
                          <a:latin typeface="Cambria Math"/>
                        </a:rPr>
                        <m:t>=3,73² . 18,58=258,5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61" y="2636912"/>
                <a:ext cx="5683607" cy="9106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/>
          <p:cNvSpPr txBox="1"/>
          <p:nvPr/>
        </p:nvSpPr>
        <p:spPr>
          <a:xfrm>
            <a:off x="323528" y="472514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Carga crítica de </a:t>
            </a:r>
            <a:r>
              <a:rPr lang="pt-BR" dirty="0" err="1" smtClean="0"/>
              <a:t>flambagem</a:t>
            </a:r>
            <a:r>
              <a:rPr lang="pt-BR" dirty="0" smtClean="0"/>
              <a:t> por torção pode ser desconsiderada para este caso</a:t>
            </a:r>
          </a:p>
        </p:txBody>
      </p:sp>
    </p:spTree>
    <p:extLst>
      <p:ext uri="{BB962C8B-B14F-4D97-AF65-F5344CB8AC3E}">
        <p14:creationId xmlns:p14="http://schemas.microsoft.com/office/powerpoint/2010/main" val="14679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3 – Determinar X (Coeficiente de </a:t>
            </a:r>
            <a:r>
              <a:rPr lang="pt-BR" dirty="0" err="1" smtClean="0"/>
              <a:t>flambagem</a:t>
            </a:r>
            <a:r>
              <a:rPr lang="pt-BR" dirty="0" smtClean="0"/>
              <a:t> Global)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56102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Determinar </a:t>
            </a:r>
            <a:r>
              <a:rPr lang="el-GR" dirty="0" smtClean="0"/>
              <a:t>λ</a:t>
            </a:r>
            <a:r>
              <a:rPr lang="pt-BR" dirty="0" smtClean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95536" y="1772816"/>
                <a:ext cx="3649269" cy="657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1,0 </m:t>
                            </m:r>
                            <m:r>
                              <a:rPr lang="pt-BR" i="1">
                                <a:latin typeface="Cambria Math"/>
                              </a:rPr>
                              <m:t>.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 18,58</m:t>
                            </m:r>
                            <m:r>
                              <a:rPr lang="pt-BR" i="1">
                                <a:latin typeface="Cambria Math"/>
                              </a:rPr>
                              <m:t>.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pt-BR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720,10</m:t>
                            </m:r>
                          </m:den>
                        </m:f>
                      </m:e>
                    </m:rad>
                    <m:r>
                      <a:rPr lang="pt-BR" i="1">
                        <a:latin typeface="Cambria Math"/>
                      </a:rPr>
                      <m:t>=</m:t>
                    </m:r>
                  </m:oMath>
                </a14:m>
                <a:r>
                  <a:rPr lang="pt-BR" dirty="0" smtClean="0"/>
                  <a:t> 0,80</a:t>
                </a:r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72816"/>
                <a:ext cx="3649269" cy="657103"/>
              </a:xfrm>
              <a:prstGeom prst="rect">
                <a:avLst/>
              </a:prstGeom>
              <a:blipFill rotWithShape="1">
                <a:blip r:embed="rId2"/>
                <a:stretch>
                  <a:fillRect r="-3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6" y="2597289"/>
            <a:ext cx="5052244" cy="174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23528" y="4368801"/>
                <a:ext cx="3589637" cy="407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𝜒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0,658</m:t>
                          </m:r>
                        </m:e>
                        <m:sup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0,658</m:t>
                          </m:r>
                        </m:e>
                        <m:sup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0,80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=0,765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68801"/>
                <a:ext cx="3589637" cy="407163"/>
              </a:xfrm>
              <a:prstGeom prst="rect">
                <a:avLst/>
              </a:prstGeom>
              <a:blipFill rotWithShape="1"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290288" y="5229200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4 – Preencher a fórmula: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71878" y="5579730"/>
                <a:ext cx="5312545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0,765 . 1 . 18,58 </m:t>
                          </m:r>
                          <m:r>
                            <a:rPr lang="pt-BR" i="1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=323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78" y="5579730"/>
                <a:ext cx="5312545" cy="6502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5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822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4 – Determinar a distância máxima entre duas chapas espaçadoras consecutivas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83197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5580112" y="1682613"/>
                <a:ext cx="2233560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𝑚𝑎𝑥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𝑐𝑜𝑛𝑗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682613"/>
                <a:ext cx="2233560" cy="6164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5580112" y="4077072"/>
                <a:ext cx="1786066" cy="647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2,36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.72,25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077072"/>
                <a:ext cx="1786066" cy="6475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5469917" y="2470800"/>
                <a:ext cx="2729593" cy="524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𝑘𝑥</m:t>
                          </m:r>
                          <m:r>
                            <a:rPr lang="pt-BR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pt-BR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𝐿𝑥</m:t>
                          </m:r>
                        </m:num>
                        <m:den>
                          <m:r>
                            <a:rPr lang="pt-BR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𝑟𝑥</m:t>
                          </m:r>
                        </m:den>
                      </m:f>
                      <m:r>
                        <a:rPr lang="pt-BR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0,5.</m:t>
                          </m:r>
                          <m:r>
                            <a:rPr lang="pt-BR" sz="1400" i="1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269,5</m:t>
                          </m:r>
                        </m:num>
                        <m:den>
                          <m:r>
                            <a:rPr lang="pt-BR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2,36</m:t>
                          </m:r>
                        </m:den>
                      </m:f>
                      <m:r>
                        <a:rPr lang="pt-BR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=57,09</m:t>
                      </m:r>
                    </m:oMath>
                  </m:oMathPara>
                </a14:m>
                <a:endParaRPr lang="pt-BR" sz="1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917" y="2470800"/>
                <a:ext cx="2729593" cy="524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5469917" y="3212976"/>
                <a:ext cx="2600648" cy="538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sz="14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pt-BR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/>
                            </a:rPr>
                            <m:t>𝑘𝑦</m:t>
                          </m:r>
                          <m:r>
                            <a:rPr lang="pt-BR" sz="1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sz="1400" b="0" i="1" smtClean="0">
                              <a:latin typeface="Cambria Math"/>
                            </a:rPr>
                            <m:t>𝐿𝑦</m:t>
                          </m:r>
                        </m:num>
                        <m:den>
                          <m:r>
                            <a:rPr lang="pt-BR" sz="1400" b="0" i="1" smtClean="0">
                              <a:latin typeface="Cambria Math"/>
                            </a:rPr>
                            <m:t>𝑟𝑦</m:t>
                          </m:r>
                        </m:den>
                      </m:f>
                      <m:r>
                        <a:rPr lang="pt-BR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/>
                            </a:rPr>
                            <m:t>0,5.539</m:t>
                          </m:r>
                        </m:num>
                        <m:den>
                          <m:r>
                            <a:rPr lang="pt-BR" sz="1400" b="0" i="1" smtClean="0">
                              <a:latin typeface="Cambria Math"/>
                            </a:rPr>
                            <m:t>3,73</m:t>
                          </m:r>
                        </m:den>
                      </m:f>
                      <m:r>
                        <a:rPr lang="pt-BR" sz="1400" b="0" i="1" smtClean="0">
                          <a:latin typeface="Cambria Math"/>
                        </a:rPr>
                        <m:t>=72,25</m:t>
                      </m:r>
                    </m:oMath>
                  </m:oMathPara>
                </a14:m>
                <a:endParaRPr lang="pt-BR" sz="1400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917" y="3212976"/>
                <a:ext cx="2600648" cy="538224"/>
              </a:xfrm>
              <a:prstGeom prst="rect">
                <a:avLst/>
              </a:prstGeom>
              <a:blipFill rotWithShape="1">
                <a:blip r:embed="rId6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5599957" y="4724622"/>
                <a:ext cx="2916248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2,36 . 72,25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=85,25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𝑐𝑚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957" y="4724622"/>
                <a:ext cx="2916248" cy="6165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ixaDeTexto 22"/>
          <p:cNvSpPr txBox="1"/>
          <p:nvPr/>
        </p:nvSpPr>
        <p:spPr>
          <a:xfrm>
            <a:off x="179512" y="5589240"/>
            <a:ext cx="8225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Lembrando que a norma estabelece que devemos instalar duas chapas espaçadoras adicionais</a:t>
            </a:r>
          </a:p>
        </p:txBody>
      </p:sp>
    </p:spTree>
    <p:extLst>
      <p:ext uri="{BB962C8B-B14F-4D97-AF65-F5344CB8AC3E}">
        <p14:creationId xmlns:p14="http://schemas.microsoft.com/office/powerpoint/2010/main" val="32427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23127"/>
            <a:ext cx="4883287" cy="36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Exercício 05 -  </a:t>
            </a:r>
            <a:r>
              <a:rPr lang="pt-BR" b="1" dirty="0" smtClean="0"/>
              <a:t>Considere o Pilar W150X22,5(H) ASTM A572GR50 da Figura.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23526" y="4496687"/>
            <a:ext cx="7776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Determine a máxima carga de compressão à qual o pilar pode ser solicitado. Considere a base articulada e a cabeça engastada em X e em Y</a:t>
            </a:r>
            <a:endParaRPr lang="pt-B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55886"/>
            <a:ext cx="7973938" cy="99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0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Exercício 01 -  </a:t>
            </a:r>
            <a:r>
              <a:rPr lang="pt-BR" b="1" dirty="0" smtClean="0"/>
              <a:t>Considere a cantoneira de abas iguais L3’’ X ¼’’ ASTM A36 da figura.</a:t>
            </a:r>
            <a:endParaRPr lang="pt-BR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6190918" cy="338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34414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314028" y="466508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Determine a máxima tração admissível para a cantoneira </a:t>
            </a:r>
            <a:endParaRPr lang="pt-BR" b="1" dirty="0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2339752" y="2456936"/>
            <a:ext cx="216024" cy="900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547663" y="3356992"/>
            <a:ext cx="187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Não há conexão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59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" y="542723"/>
            <a:ext cx="9140404" cy="255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69983" y="32033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1 – Verificar </a:t>
            </a:r>
            <a:r>
              <a:rPr lang="pt-BR" dirty="0" err="1" smtClean="0"/>
              <a:t>Esbeltez</a:t>
            </a:r>
            <a:r>
              <a:rPr lang="pt-BR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79512" y="3779400"/>
                <a:ext cx="2069669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</a:rPr>
                        <m:t>200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79400"/>
                <a:ext cx="2069669" cy="6164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79512" y="4527138"/>
                <a:ext cx="3840218" cy="647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𝐿𝑥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𝑟𝑥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0,7.269,6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6,51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=28,98 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27138"/>
                <a:ext cx="3840218" cy="6475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-50298" y="5805264"/>
                <a:ext cx="4234814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𝑚𝑒𝑡𝑎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 é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𝑝𝑟𝑒𝑒𝑛𝑐h𝑒𝑟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: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298" y="5805264"/>
                <a:ext cx="4234814" cy="6502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2180" y="1450280"/>
            <a:ext cx="9141819" cy="10375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79512" y="5269314"/>
                <a:ext cx="3850413" cy="665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𝑘𝑦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𝐿𝑦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𝑟𝑦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0,7.269,6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3,65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=51,70 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269314"/>
                <a:ext cx="3850413" cy="6655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10802"/>
            <a:ext cx="4611316" cy="320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6498965" y="3388002"/>
            <a:ext cx="432048" cy="119312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0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2 – Determinar Q (Coeficiente de </a:t>
            </a:r>
            <a:r>
              <a:rPr lang="pt-BR" dirty="0" err="1" smtClean="0"/>
              <a:t>flambagem</a:t>
            </a:r>
            <a:r>
              <a:rPr lang="pt-BR" dirty="0" smtClean="0"/>
              <a:t> local)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832255" cy="48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90287" y="1484784"/>
            <a:ext cx="464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Perfil composto apenas por elementos AA e 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33057" y="2016498"/>
                <a:ext cx="4009239" cy="923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0,56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𝐹𝑦</m:t>
                              </m:r>
                            </m:den>
                          </m:f>
                        </m:e>
                      </m:ra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0,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56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20500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34,5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→13,65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016498"/>
                <a:ext cx="4009239" cy="9233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33057" y="3182870"/>
                <a:ext cx="3741537" cy="666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𝑡𝑓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11,52 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/>
                              <a:ea typeface="Cambria Math"/>
                            </a:rPr>
                            <m:t>tabela</m:t>
                          </m:r>
                        </m:e>
                      </m: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  <a:ea typeface="Cambria Math"/>
                        </a:rPr>
                        <m:t>Qs</m:t>
                      </m:r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=1,0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3182870"/>
                <a:ext cx="3741537" cy="6668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ixaDeTexto 22"/>
          <p:cNvSpPr txBox="1"/>
          <p:nvPr/>
        </p:nvSpPr>
        <p:spPr>
          <a:xfrm>
            <a:off x="318247" y="1772816"/>
            <a:ext cx="442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Qs</a:t>
            </a:r>
            <a:r>
              <a:rPr lang="pt-BR" dirty="0" smtClean="0"/>
              <a:t>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90287" y="4005064"/>
            <a:ext cx="442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Qa</a:t>
            </a:r>
            <a:r>
              <a:rPr lang="pt-BR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91277" y="4415033"/>
                <a:ext cx="4009239" cy="923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1,49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𝐹𝑦</m:t>
                              </m:r>
                            </m:den>
                          </m:f>
                        </m:e>
                      </m:ra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,49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20500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34,5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→36,32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77" y="4415033"/>
                <a:ext cx="4009239" cy="9233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94014" y="5323546"/>
                <a:ext cx="3656577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𝑡𝑤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20,48 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/>
                              <a:ea typeface="Cambria Math"/>
                            </a:rPr>
                            <m:t>tabela</m:t>
                          </m:r>
                        </m:e>
                      </m: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  <a:ea typeface="Cambria Math"/>
                        </a:rPr>
                        <m:t>Qa</m:t>
                      </m:r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=1,0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4" y="5323546"/>
                <a:ext cx="3656577" cy="6183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18247" y="5941857"/>
                <a:ext cx="2001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𝑄𝑎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 . 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𝑄𝑠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=1,0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47" y="5941857"/>
                <a:ext cx="200195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3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3 – Determinar X (Coeficiente de </a:t>
            </a:r>
            <a:r>
              <a:rPr lang="pt-BR" dirty="0" err="1" smtClean="0"/>
              <a:t>flambagem</a:t>
            </a:r>
            <a:r>
              <a:rPr lang="pt-BR" dirty="0" smtClean="0"/>
              <a:t> Global)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56102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Determinar carga crítica de </a:t>
            </a:r>
            <a:r>
              <a:rPr lang="pt-BR" dirty="0" err="1" smtClean="0"/>
              <a:t>flambagem</a:t>
            </a:r>
            <a:r>
              <a:rPr lang="pt-BR" dirty="0" smtClean="0"/>
              <a:t> elástica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71954" y="1628800"/>
                <a:ext cx="1293752" cy="497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2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sz="1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sz="1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².</m:t>
                          </m:r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12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1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sz="12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2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1200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12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2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1200" b="0" i="1" smtClean="0">
                              <a:latin typeface="Cambria Math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54" y="1628800"/>
                <a:ext cx="1293752" cy="497893"/>
              </a:xfrm>
              <a:prstGeom prst="rect">
                <a:avLst/>
              </a:prstGeom>
              <a:blipFill rotWithShape="1">
                <a:blip r:embed="rId2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1665706" y="1628800"/>
                <a:ext cx="2703817" cy="497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2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sz="12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sz="1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².20500.1229</m:t>
                          </m:r>
                        </m:num>
                        <m:den>
                          <m:r>
                            <a:rPr lang="pt-BR" sz="1200" b="0" i="1" smtClean="0">
                              <a:latin typeface="Cambria Math"/>
                            </a:rPr>
                            <m:t>(0,7 . 269,6)²</m:t>
                          </m:r>
                        </m:den>
                      </m:f>
                      <m:r>
                        <a:rPr lang="pt-BR" sz="1200" b="0" i="1" smtClean="0">
                          <a:latin typeface="Cambria Math"/>
                        </a:rPr>
                        <m:t>=6981,83 </m:t>
                      </m:r>
                      <m:r>
                        <a:rPr lang="pt-BR" sz="1200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706" y="1628800"/>
                <a:ext cx="2703817" cy="497893"/>
              </a:xfrm>
              <a:prstGeom prst="rect">
                <a:avLst/>
              </a:prstGeom>
              <a:blipFill rotWithShape="1"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25609" y="2255878"/>
                <a:ext cx="1307409" cy="522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2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sz="12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sz="1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².</m:t>
                          </m:r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1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12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12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sz="12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12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2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1200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1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12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sz="12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1200" b="0" i="1" smtClean="0">
                              <a:latin typeface="Cambria Math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09" y="2255878"/>
                <a:ext cx="1307409" cy="522066"/>
              </a:xfrm>
              <a:prstGeom prst="rect">
                <a:avLst/>
              </a:prstGeom>
              <a:blipFill rotWithShape="1">
                <a:blip r:embed="rId4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714052" y="2255878"/>
                <a:ext cx="2623410" cy="497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20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2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sz="12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sz="1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sz="1200" b="0" i="1" smtClean="0">
                              <a:latin typeface="Cambria Math"/>
                              <a:ea typeface="Cambria Math"/>
                            </a:rPr>
                            <m:t>².20500.387</m:t>
                          </m:r>
                        </m:num>
                        <m:den>
                          <m:r>
                            <a:rPr lang="pt-BR" sz="1200" b="0" i="1" smtClean="0">
                              <a:latin typeface="Cambria Math"/>
                            </a:rPr>
                            <m:t>(0,7 . 269,6)²</m:t>
                          </m:r>
                        </m:den>
                      </m:f>
                      <m:r>
                        <a:rPr lang="pt-BR" sz="1200" b="0" i="1" smtClean="0">
                          <a:latin typeface="Cambria Math"/>
                        </a:rPr>
                        <m:t>=2198,51 </m:t>
                      </m:r>
                      <m:r>
                        <a:rPr lang="pt-BR" sz="1200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052" y="2255878"/>
                <a:ext cx="2623410" cy="497893"/>
              </a:xfrm>
              <a:prstGeom prst="rect">
                <a:avLst/>
              </a:prstGeom>
              <a:blipFill rotWithShape="1">
                <a:blip r:embed="rId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71953" y="3717032"/>
                <a:ext cx="4712124" cy="670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1200" b="0" i="0" smtClean="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1200" b="0" i="0" smtClean="0">
                              <a:latin typeface="Cambria Math"/>
                            </a:rPr>
                            <m:t>Ez</m:t>
                          </m:r>
                        </m:sub>
                      </m:sSub>
                      <m:r>
                        <a:rPr lang="pt-BR" sz="12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200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 sz="1200" i="0"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  <m:r>
                                <a:rPr lang="pt-BR" sz="1200" i="0">
                                  <a:latin typeface="Cambria Math"/>
                                  <a:ea typeface="Cambria Math"/>
                                </a:rPr>
                                <m:t>².</m:t>
                              </m:r>
                              <m:r>
                                <m:rPr>
                                  <m:sty m:val="p"/>
                                </m:rPr>
                                <a:rPr lang="pt-BR" sz="1200" i="0">
                                  <a:latin typeface="Cambria Math"/>
                                  <a:ea typeface="Cambria Math"/>
                                </a:rPr>
                                <m:t>E</m:t>
                              </m:r>
                              <m:r>
                                <a:rPr lang="pt-BR" sz="1200" i="0"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1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200" b="0" i="0" smtClean="0">
                                      <a:latin typeface="Cambria Math"/>
                                      <a:ea typeface="Cambria Math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1200" i="0">
                                      <a:latin typeface="Cambria Math"/>
                                      <a:ea typeface="Cambria Math"/>
                                    </a:rPr>
                                    <m:t>w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1200" i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200" i="0">
                                      <a:latin typeface="Cambria Math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1200" i="0">
                                      <a:latin typeface="Cambria Math"/>
                                    </a:rPr>
                                    <m:t>z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200" i="0">
                                      <a:latin typeface="Cambria Math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1200" i="0">
                                      <a:latin typeface="Cambria Math"/>
                                    </a:rPr>
                                    <m:t>z</m:t>
                                  </m:r>
                                </m:sub>
                              </m:sSub>
                              <m:r>
                                <a:rPr lang="pt-BR" sz="1200" i="0">
                                  <a:latin typeface="Cambria Math"/>
                                </a:rPr>
                                <m:t>)²</m:t>
                              </m:r>
                            </m:den>
                          </m:f>
                          <m:r>
                            <a:rPr lang="pt-BR" sz="1200" i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pt-BR" sz="1200" i="0">
                              <a:latin typeface="Cambria Math"/>
                            </a:rPr>
                            <m:t>G</m:t>
                          </m:r>
                          <m:r>
                            <a:rPr lang="pt-BR" sz="1200" i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BR" sz="1200" i="0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pt-BR" sz="1200" i="0">
                                  <a:latin typeface="Cambria Math"/>
                                </a:rPr>
                                <m:t>t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1200" b="0" i="0" smtClean="0">
                                      <a:latin typeface="Cambria Math"/>
                                    </a:rPr>
                                    <m:t>r</m:t>
                                  </m:r>
                                </m:e>
                                <m:sub>
                                  <m:r>
                                    <a:rPr lang="pt-BR" sz="1200" b="0" i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1200" b="0" i="0" smtClean="0">
                              <a:latin typeface="Cambria Math"/>
                            </a:rPr>
                            <m:t>²</m:t>
                          </m:r>
                        </m:den>
                      </m:f>
                      <m:r>
                        <a:rPr lang="pt-BR" sz="12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1200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 sz="1200" i="0"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  <m:r>
                                <a:rPr lang="pt-BR" sz="1200" i="0">
                                  <a:latin typeface="Cambria Math"/>
                                  <a:ea typeface="Cambria Math"/>
                                </a:rPr>
                                <m:t>².20500.2041</m:t>
                              </m:r>
                              <m:r>
                                <a:rPr lang="pt-BR" sz="1200" b="0" i="0" smtClean="0"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pt-BR" sz="1200" i="0">
                                  <a:latin typeface="Cambria Math"/>
                                </a:rPr>
                                <m:t>(</m:t>
                              </m:r>
                              <m:r>
                                <a:rPr lang="pt-BR" sz="1200" b="0" i="0" smtClean="0">
                                  <a:latin typeface="Cambria Math"/>
                                </a:rPr>
                                <m:t>0,7.269,6</m:t>
                              </m:r>
                              <m:r>
                                <a:rPr lang="pt-BR" sz="1200" i="0">
                                  <a:latin typeface="Cambria Math"/>
                                </a:rPr>
                                <m:t>)²</m:t>
                              </m:r>
                            </m:den>
                          </m:f>
                          <m:r>
                            <a:rPr lang="pt-BR" sz="1200" i="0">
                              <a:latin typeface="Cambria Math"/>
                            </a:rPr>
                            <m:t>+</m:t>
                          </m:r>
                          <m:r>
                            <a:rPr lang="pt-BR" sz="1200" b="0" i="0" smtClean="0">
                              <a:latin typeface="Cambria Math"/>
                            </a:rPr>
                            <m:t>7700</m:t>
                          </m:r>
                          <m:r>
                            <a:rPr lang="pt-BR" sz="1200" i="0">
                              <a:latin typeface="Cambria Math"/>
                            </a:rPr>
                            <m:t>.</m:t>
                          </m:r>
                          <m:r>
                            <a:rPr lang="pt-BR" sz="1200" b="0" i="0" smtClean="0">
                              <a:latin typeface="Cambria Math"/>
                            </a:rPr>
                            <m:t>4,75</m:t>
                          </m:r>
                        </m:num>
                        <m:den>
                          <m:d>
                            <m:dPr>
                              <m:ctrlPr>
                                <a:rPr lang="pt-BR" sz="1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1200" b="0" i="0" smtClean="0">
                                  <a:latin typeface="Cambria Math"/>
                                </a:rPr>
                                <m:t>7,46</m:t>
                              </m:r>
                            </m:e>
                          </m:d>
                          <m:r>
                            <a:rPr lang="pt-BR" sz="1200" i="0">
                              <a:latin typeface="Cambria Math"/>
                            </a:rPr>
                            <m:t>²</m:t>
                          </m:r>
                        </m:den>
                      </m:f>
                      <m:r>
                        <a:rPr lang="pt-BR" sz="1200" b="0" i="0" smtClean="0">
                          <a:latin typeface="Cambria Math"/>
                        </a:rPr>
                        <m:t>=2741,37</m:t>
                      </m:r>
                      <m:r>
                        <m:rPr>
                          <m:sty m:val="p"/>
                        </m:rPr>
                        <a:rPr lang="pt-BR" sz="1200" b="0" i="0" smtClean="0">
                          <a:latin typeface="Cambria Math"/>
                        </a:rPr>
                        <m:t>kN</m:t>
                      </m:r>
                    </m:oMath>
                  </m:oMathPara>
                </a14:m>
                <a:endParaRPr lang="pt-BR" sz="12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53" y="3717032"/>
                <a:ext cx="4712124" cy="6702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71953" y="2996952"/>
                <a:ext cx="9456552" cy="436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1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11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pt-BR" sz="11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t-BR" sz="11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1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pt-BR" sz="1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11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11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1100" b="0" i="1" smtClean="0">
                              <a:latin typeface="Cambria Math"/>
                            </a:rPr>
                            <m:t>²+ </m:t>
                          </m:r>
                          <m:sSub>
                            <m:sSubPr>
                              <m:ctrlPr>
                                <a:rPr lang="pt-BR" sz="1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sz="11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sz="1100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1100" b="0" i="1" smtClean="0">
                              <a:latin typeface="Cambria Math"/>
                            </a:rPr>
                            <m:t>²+</m:t>
                          </m:r>
                          <m:r>
                            <a:rPr lang="pt-BR" sz="11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sz="1100" b="0" i="1" smtClean="0">
                              <a:latin typeface="Cambria Math"/>
                            </a:rPr>
                            <m:t>²+</m:t>
                          </m:r>
                          <m:r>
                            <a:rPr lang="pt-BR" sz="11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pt-BR" sz="1100" b="0" i="1" smtClean="0">
                              <a:latin typeface="Cambria Math"/>
                            </a:rPr>
                            <m:t>²</m:t>
                          </m:r>
                        </m:e>
                      </m:rad>
                      <m:r>
                        <a:rPr lang="pt-BR" sz="11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1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sz="1100" b="0" i="1" smtClean="0">
                              <a:latin typeface="Cambria Math"/>
                            </a:rPr>
                            <m:t>6,51</m:t>
                          </m:r>
                          <m:r>
                            <a:rPr lang="pt-BR" sz="1100" i="1">
                              <a:latin typeface="Cambria Math"/>
                            </a:rPr>
                            <m:t>²+</m:t>
                          </m:r>
                          <m:r>
                            <a:rPr lang="pt-BR" sz="1100" b="0" i="1" smtClean="0">
                              <a:latin typeface="Cambria Math"/>
                            </a:rPr>
                            <m:t>3,65</m:t>
                          </m:r>
                          <m:r>
                            <a:rPr lang="pt-BR" sz="1100" i="1">
                              <a:latin typeface="Cambria Math"/>
                            </a:rPr>
                            <m:t>²</m:t>
                          </m:r>
                        </m:e>
                      </m:rad>
                      <m:r>
                        <a:rPr lang="pt-BR" sz="1100" b="0" i="1" smtClean="0">
                          <a:latin typeface="Cambria Math"/>
                        </a:rPr>
                        <m:t>=7,46</m:t>
                      </m:r>
                      <m:r>
                        <a:rPr lang="pt-BR" sz="1100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pt-BR" sz="1100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53" y="2996952"/>
                <a:ext cx="9456552" cy="4367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4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3 – Determinar X (Coeficiente de </a:t>
            </a:r>
            <a:r>
              <a:rPr lang="pt-BR" dirty="0" err="1" smtClean="0"/>
              <a:t>flambagem</a:t>
            </a:r>
            <a:r>
              <a:rPr lang="pt-BR" dirty="0" smtClean="0"/>
              <a:t> Global)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56102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Determinar </a:t>
            </a:r>
            <a:r>
              <a:rPr lang="el-GR" dirty="0" smtClean="0"/>
              <a:t>λ</a:t>
            </a:r>
            <a:r>
              <a:rPr lang="pt-BR" dirty="0" smtClean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95536" y="1772816"/>
                <a:ext cx="3854453" cy="657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1,0 </m:t>
                            </m:r>
                            <m:r>
                              <a:rPr lang="pt-BR" i="1">
                                <a:latin typeface="Cambria Math"/>
                              </a:rPr>
                              <m:t>.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 29 </m:t>
                            </m:r>
                            <m:r>
                              <a:rPr lang="pt-BR" i="1">
                                <a:latin typeface="Cambria Math"/>
                              </a:rPr>
                              <m:t>.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pt-BR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34,5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2198,51</m:t>
                            </m:r>
                          </m:den>
                        </m:f>
                      </m:e>
                    </m:rad>
                    <m:r>
                      <a:rPr lang="pt-BR" i="1">
                        <a:latin typeface="Cambria Math"/>
                      </a:rPr>
                      <m:t>=</m:t>
                    </m:r>
                  </m:oMath>
                </a14:m>
                <a:r>
                  <a:rPr lang="pt-BR" dirty="0" smtClean="0"/>
                  <a:t> 0,6745</a:t>
                </a:r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72816"/>
                <a:ext cx="3854453" cy="657103"/>
              </a:xfrm>
              <a:prstGeom prst="rect">
                <a:avLst/>
              </a:prstGeom>
              <a:blipFill rotWithShape="1">
                <a:blip r:embed="rId2"/>
                <a:stretch>
                  <a:fillRect r="-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6" y="2597289"/>
            <a:ext cx="5052244" cy="174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23528" y="4368801"/>
                <a:ext cx="3785203" cy="4071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𝜒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0,658</m:t>
                          </m:r>
                        </m:e>
                        <m:sup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0,658</m:t>
                          </m:r>
                        </m:e>
                        <m:sup>
                          <m:sSup>
                            <m:sSup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0,6745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=0,826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68801"/>
                <a:ext cx="3785203" cy="407163"/>
              </a:xfrm>
              <a:prstGeom prst="rect">
                <a:avLst/>
              </a:prstGeom>
              <a:blipFill rotWithShape="1"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290288" y="5229200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4 – Preencher a fórmula: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71878" y="5579730"/>
                <a:ext cx="5488875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0,826 . 1 . 29 </m:t>
                          </m:r>
                          <m:r>
                            <a:rPr lang="pt-BR" i="1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34,5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=751,84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78" y="5579730"/>
                <a:ext cx="5488875" cy="6502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5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Exercício 06 -  </a:t>
            </a:r>
            <a:r>
              <a:rPr lang="pt-BR" b="1" dirty="0" smtClean="0"/>
              <a:t>Considere a dupla cantoneira parafusada a seguir</a:t>
            </a:r>
            <a:endParaRPr lang="pt-BR" b="1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1043608" y="4293096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043608" y="433462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043608" y="458112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043608" y="42930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380312" y="42930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899592" y="1556792"/>
            <a:ext cx="0" cy="4694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899592" y="407707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99592" y="47971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1547664" y="4581128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1547664" y="4077072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Hexágono 37"/>
          <p:cNvSpPr/>
          <p:nvPr/>
        </p:nvSpPr>
        <p:spPr>
          <a:xfrm>
            <a:off x="1161146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Hexágono 40"/>
          <p:cNvSpPr/>
          <p:nvPr/>
        </p:nvSpPr>
        <p:spPr>
          <a:xfrm>
            <a:off x="1412838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Hexágono 41"/>
          <p:cNvSpPr/>
          <p:nvPr/>
        </p:nvSpPr>
        <p:spPr>
          <a:xfrm>
            <a:off x="1666100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Hexágono 50"/>
          <p:cNvSpPr/>
          <p:nvPr/>
        </p:nvSpPr>
        <p:spPr>
          <a:xfrm>
            <a:off x="6624564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Hexágono 51"/>
          <p:cNvSpPr/>
          <p:nvPr/>
        </p:nvSpPr>
        <p:spPr>
          <a:xfrm>
            <a:off x="6876256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Hexágono 52"/>
          <p:cNvSpPr/>
          <p:nvPr/>
        </p:nvSpPr>
        <p:spPr>
          <a:xfrm>
            <a:off x="7129518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/>
          <p:nvPr/>
        </p:nvCxnSpPr>
        <p:spPr>
          <a:xfrm>
            <a:off x="7596336" y="1556791"/>
            <a:ext cx="0" cy="4694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6948264" y="407707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6948264" y="47971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6516216" y="4077072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6516216" y="4581128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2411760" y="3903901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2303748" y="3903901"/>
            <a:ext cx="1080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2517892" y="3903901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2517892" y="3903901"/>
            <a:ext cx="1080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1043608" y="1095127"/>
            <a:ext cx="7522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distância entre os parafusos de ligação é 40mm</a:t>
            </a:r>
          </a:p>
          <a:p>
            <a:r>
              <a:rPr lang="pt-BR" dirty="0" smtClean="0"/>
              <a:t>O diâmetro dos parafusos é 12,7mm</a:t>
            </a:r>
          </a:p>
          <a:p>
            <a:r>
              <a:rPr lang="pt-BR" dirty="0" smtClean="0"/>
              <a:t>Verifique se o perfil utilizado está aprovado</a:t>
            </a:r>
          </a:p>
          <a:p>
            <a:r>
              <a:rPr lang="pt-BR" dirty="0" smtClean="0"/>
              <a:t>a chapa de ligação tem espessura 5/16’’</a:t>
            </a:r>
          </a:p>
          <a:p>
            <a:r>
              <a:rPr lang="pt-BR" dirty="0" smtClean="0"/>
              <a:t>ASTM A36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2635985" y="3791243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2’’X1/8’’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902162" y="4941168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 = 2500mm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2217252" y="4526858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Compressão = 125kN (Já majorado)</a:t>
            </a:r>
          </a:p>
        </p:txBody>
      </p:sp>
    </p:spTree>
    <p:extLst>
      <p:ext uri="{BB962C8B-B14F-4D97-AF65-F5344CB8AC3E}">
        <p14:creationId xmlns:p14="http://schemas.microsoft.com/office/powerpoint/2010/main" val="29449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3528" y="6926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1 – Verificar </a:t>
            </a:r>
            <a:r>
              <a:rPr lang="pt-BR" dirty="0" err="1" smtClean="0"/>
              <a:t>Esbeltez</a:t>
            </a:r>
            <a:r>
              <a:rPr lang="pt-BR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33057" y="1268760"/>
                <a:ext cx="2069669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</a:rPr>
                        <m:t>200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1268760"/>
                <a:ext cx="2069669" cy="6164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33057" y="2016498"/>
                <a:ext cx="3667094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𝐿𝑥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𝑟𝑥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1 .250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1,60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=156,25 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016498"/>
                <a:ext cx="3667094" cy="6476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5496" y="3618777"/>
                <a:ext cx="4234814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𝑚𝑒𝑡𝑎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 é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𝑝𝑟𝑒𝑒𝑛𝑐h𝑒𝑟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: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618777"/>
                <a:ext cx="4234814" cy="6502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78" y="71668"/>
            <a:ext cx="4584120" cy="602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076056" y="3075761"/>
            <a:ext cx="3960440" cy="10375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33057" y="2758674"/>
                <a:ext cx="3677289" cy="665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𝑘𝑦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𝐿𝑦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𝑟𝑦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1 .250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2,40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=104,16 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758674"/>
                <a:ext cx="3677289" cy="6656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5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2 – Determinar Q (Coeficiente de </a:t>
            </a:r>
            <a:r>
              <a:rPr lang="pt-BR" dirty="0" err="1" smtClean="0"/>
              <a:t>flambagem</a:t>
            </a:r>
            <a:r>
              <a:rPr lang="pt-BR" dirty="0" smtClean="0"/>
              <a:t> local)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832255" cy="48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90287" y="1484784"/>
            <a:ext cx="442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Perfil composto apenas por elementos 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33057" y="2016498"/>
                <a:ext cx="4009239" cy="93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0,45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𝐹𝑦</m:t>
                              </m:r>
                            </m:den>
                          </m:f>
                        </m:e>
                      </m:ra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0,45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20500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→12,88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016498"/>
                <a:ext cx="4009239" cy="9380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33057" y="3182870"/>
                <a:ext cx="2826671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50,8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3,2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=15,87&gt;12,88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3182870"/>
                <a:ext cx="2826671" cy="6476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7" y="3830483"/>
            <a:ext cx="3991306" cy="190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2 – Determinar Q (Coeficiente de </a:t>
            </a:r>
            <a:r>
              <a:rPr lang="pt-BR" dirty="0" err="1" smtClean="0"/>
              <a:t>flambagem</a:t>
            </a:r>
            <a:r>
              <a:rPr lang="pt-BR" dirty="0" smtClean="0"/>
              <a:t> local)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57206" y="1340768"/>
                <a:ext cx="3577774" cy="93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0,91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𝐹𝑦</m:t>
                              </m:r>
                            </m:den>
                          </m:f>
                        </m:e>
                      </m:ra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0,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91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20500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→26,04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06" y="1340768"/>
                <a:ext cx="3577774" cy="9380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41" y="1556792"/>
            <a:ext cx="3991306" cy="190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28505" y="2420888"/>
                <a:ext cx="2895856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=1,340 −0,76.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𝐹𝑦</m:t>
                              </m:r>
                            </m:num>
                            <m:den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5" y="2420888"/>
                <a:ext cx="2895856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48257" y="3284984"/>
                <a:ext cx="4683783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=1,340 −0,76.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50,8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3,2</m:t>
                          </m:r>
                        </m:den>
                      </m:f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20500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=0,9186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57" y="3284984"/>
                <a:ext cx="4683783" cy="9106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3 – Determinar X (Coeficiente de </a:t>
            </a:r>
            <a:r>
              <a:rPr lang="pt-BR" dirty="0" err="1" smtClean="0"/>
              <a:t>flambagem</a:t>
            </a:r>
            <a:r>
              <a:rPr lang="pt-BR" dirty="0" smtClean="0"/>
              <a:t> Global)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56102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Determinar carga crítica de </a:t>
            </a:r>
            <a:r>
              <a:rPr lang="pt-BR" dirty="0" err="1" smtClean="0"/>
              <a:t>flambagem</a:t>
            </a:r>
            <a:r>
              <a:rPr lang="pt-BR" dirty="0" smtClean="0"/>
              <a:t> elástica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36054" y="1772816"/>
                <a:ext cx="1851917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54" y="1772816"/>
                <a:ext cx="1851917" cy="7007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320240" y="1773617"/>
                <a:ext cx="3766737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².20500.15,82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(1 . 250)²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=51,21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240" y="1773617"/>
                <a:ext cx="3766737" cy="7007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58297" y="3549203"/>
                <a:ext cx="1918795" cy="736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97" y="3549203"/>
                <a:ext cx="1918795" cy="7369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342483" y="3550004"/>
                <a:ext cx="3902607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².20500.35,17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(1 . 250)²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=113,86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483" y="3550004"/>
                <a:ext cx="3902607" cy="7007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85261" y="2636912"/>
                <a:ext cx="5112938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𝑦</m:t>
                      </m:r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𝐼𝑦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</a:rPr>
                        <m:t> →</m:t>
                      </m:r>
                      <m:r>
                        <a:rPr lang="pt-BR" b="0" i="1" smtClean="0">
                          <a:latin typeface="Cambria Math"/>
                        </a:rPr>
                        <m:t>𝐼𝑦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𝑟𝑦</m:t>
                      </m:r>
                      <m:r>
                        <a:rPr lang="pt-BR" b="0" i="1" smtClean="0">
                          <a:latin typeface="Cambria Math"/>
                        </a:rPr>
                        <m:t>². </m:t>
                      </m:r>
                      <m:r>
                        <a:rPr lang="pt-BR" b="0" i="1" smtClean="0">
                          <a:latin typeface="Cambria Math"/>
                        </a:rPr>
                        <m:t>𝐴</m:t>
                      </m:r>
                      <m:r>
                        <a:rPr lang="pt-BR" b="0" i="1" smtClean="0">
                          <a:latin typeface="Cambria Math"/>
                        </a:rPr>
                        <m:t>=2,4² . 6,2=35,17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61" y="2636912"/>
                <a:ext cx="5112938" cy="9106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/>
          <p:cNvSpPr txBox="1"/>
          <p:nvPr/>
        </p:nvSpPr>
        <p:spPr>
          <a:xfrm>
            <a:off x="323528" y="472514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Carga crítica de </a:t>
            </a:r>
            <a:r>
              <a:rPr lang="pt-BR" dirty="0" err="1" smtClean="0"/>
              <a:t>flambagem</a:t>
            </a:r>
            <a:r>
              <a:rPr lang="pt-BR" dirty="0" smtClean="0"/>
              <a:t> por torção pode ser desconsiderada para este caso</a:t>
            </a:r>
          </a:p>
        </p:txBody>
      </p:sp>
    </p:spTree>
    <p:extLst>
      <p:ext uri="{BB962C8B-B14F-4D97-AF65-F5344CB8AC3E}">
        <p14:creationId xmlns:p14="http://schemas.microsoft.com/office/powerpoint/2010/main" val="31024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3 – Determinar X (Coeficiente de </a:t>
            </a:r>
            <a:r>
              <a:rPr lang="pt-BR" dirty="0" err="1" smtClean="0"/>
              <a:t>flambagem</a:t>
            </a:r>
            <a:r>
              <a:rPr lang="pt-BR" dirty="0" smtClean="0"/>
              <a:t> Global)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56102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Determinar </a:t>
            </a:r>
            <a:r>
              <a:rPr lang="el-GR" dirty="0" smtClean="0"/>
              <a:t>λ</a:t>
            </a:r>
            <a:r>
              <a:rPr lang="pt-BR" dirty="0" smtClean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95536" y="1772816"/>
                <a:ext cx="3957045" cy="657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0,9186 </m:t>
                            </m:r>
                            <m:r>
                              <a:rPr lang="pt-BR" i="1">
                                <a:latin typeface="Cambria Math"/>
                              </a:rPr>
                              <m:t>.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 6,20</m:t>
                            </m:r>
                            <m:r>
                              <a:rPr lang="pt-BR" i="1">
                                <a:latin typeface="Cambria Math"/>
                              </a:rPr>
                              <m:t>.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pt-BR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51,21</m:t>
                            </m:r>
                          </m:den>
                        </m:f>
                      </m:e>
                    </m:rad>
                    <m:r>
                      <a:rPr lang="pt-BR" i="1">
                        <a:latin typeface="Cambria Math"/>
                      </a:rPr>
                      <m:t>=</m:t>
                    </m:r>
                  </m:oMath>
                </a14:m>
                <a:r>
                  <a:rPr lang="pt-BR" dirty="0" smtClean="0"/>
                  <a:t> 1,667</a:t>
                </a:r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72816"/>
                <a:ext cx="3957045" cy="657103"/>
              </a:xfrm>
              <a:prstGeom prst="rect">
                <a:avLst/>
              </a:prstGeom>
              <a:blipFill rotWithShape="1">
                <a:blip r:embed="rId2"/>
                <a:stretch>
                  <a:fillRect r="-3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6" y="2597289"/>
            <a:ext cx="5052244" cy="174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23528" y="4368801"/>
                <a:ext cx="3197286" cy="642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𝜒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0,877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0,877</m:t>
                          </m:r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1,667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=0,3155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68801"/>
                <a:ext cx="3197286" cy="6420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290288" y="5046126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4 – Preencher a fórmula: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55996" y="5457030"/>
                <a:ext cx="7086299" cy="927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0,3155 . 0,9186 . 6,20 </m:t>
                          </m:r>
                          <m:r>
                            <a:rPr lang="pt-BR" i="1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=40,83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  <m:r>
                        <a:rPr lang="pt-BR" b="0" i="1" smtClean="0">
                          <a:latin typeface="Cambria Math"/>
                        </a:rPr>
                        <m:t>&lt;125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𝑃𝐸𝑅𝐹𝐼𝐿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𝑅𝐸𝑃𝑅𝑂𝑉𝐴𝐷𝑂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6" y="5457030"/>
                <a:ext cx="7086299" cy="9272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0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25" y="10691"/>
            <a:ext cx="4688532" cy="62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148064" y="4117330"/>
            <a:ext cx="3744416" cy="14401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23528" y="6926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1 – Verificar </a:t>
            </a:r>
            <a:r>
              <a:rPr lang="pt-BR" dirty="0" err="1" smtClean="0"/>
              <a:t>Esbeltez</a:t>
            </a:r>
            <a:r>
              <a:rPr lang="pt-BR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23528" y="1412776"/>
                <a:ext cx="1849737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</a:rPr>
                        <m:t>300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12776"/>
                <a:ext cx="1849737" cy="609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33057" y="2016498"/>
                <a:ext cx="2891817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539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2,36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=228,38 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016498"/>
                <a:ext cx="2891817" cy="6476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289561" y="296062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2 – Verificar Escoamento da seção bruta: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89561" y="3708229"/>
                <a:ext cx="3978397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9,29</m:t>
                          </m:r>
                          <m:r>
                            <a:rPr lang="pt-BR" i="1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=211,14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1" y="3708229"/>
                <a:ext cx="3978397" cy="6502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Exercício 07 -  </a:t>
            </a:r>
            <a:r>
              <a:rPr lang="pt-BR" b="1" dirty="0" smtClean="0"/>
              <a:t>COM BASE NO RESULTADO ANTERIOR DETERMINE O PERFIL DE CANTONEIRA ADEQUADO PARA SUPORTAR A CARGA AXIAL DE COMPRESSÃO SOLICITADA</a:t>
            </a:r>
            <a:endParaRPr lang="pt-BR" b="1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1043608" y="4293096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043608" y="433462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043608" y="458112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043608" y="42930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380312" y="42930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899592" y="1556792"/>
            <a:ext cx="0" cy="4694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899592" y="407707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99592" y="47971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1547664" y="4581128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1547664" y="4077072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Hexágono 37"/>
          <p:cNvSpPr/>
          <p:nvPr/>
        </p:nvSpPr>
        <p:spPr>
          <a:xfrm>
            <a:off x="1161146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Hexágono 40"/>
          <p:cNvSpPr/>
          <p:nvPr/>
        </p:nvSpPr>
        <p:spPr>
          <a:xfrm>
            <a:off x="1412838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Hexágono 41"/>
          <p:cNvSpPr/>
          <p:nvPr/>
        </p:nvSpPr>
        <p:spPr>
          <a:xfrm>
            <a:off x="1666100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Hexágono 50"/>
          <p:cNvSpPr/>
          <p:nvPr/>
        </p:nvSpPr>
        <p:spPr>
          <a:xfrm>
            <a:off x="6624564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Hexágono 51"/>
          <p:cNvSpPr/>
          <p:nvPr/>
        </p:nvSpPr>
        <p:spPr>
          <a:xfrm>
            <a:off x="6876256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Hexágono 52"/>
          <p:cNvSpPr/>
          <p:nvPr/>
        </p:nvSpPr>
        <p:spPr>
          <a:xfrm>
            <a:off x="7129518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/>
          <p:nvPr/>
        </p:nvCxnSpPr>
        <p:spPr>
          <a:xfrm>
            <a:off x="7596336" y="1556791"/>
            <a:ext cx="0" cy="4694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6948264" y="407707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6948264" y="47971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6516216" y="4077072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6516216" y="4581128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2411760" y="3903901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2303748" y="3903901"/>
            <a:ext cx="1080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2517892" y="3903901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2517892" y="3903901"/>
            <a:ext cx="1080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1043608" y="1095127"/>
            <a:ext cx="7522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distância entre os parafusos de ligação é 40mm</a:t>
            </a:r>
          </a:p>
          <a:p>
            <a:r>
              <a:rPr lang="pt-BR" dirty="0" smtClean="0"/>
              <a:t>O diâmetro dos parafusos é 12,7mm</a:t>
            </a:r>
          </a:p>
          <a:p>
            <a:r>
              <a:rPr lang="pt-BR" dirty="0" smtClean="0"/>
              <a:t>Verifique se o perfil utilizado está aprovado</a:t>
            </a:r>
          </a:p>
          <a:p>
            <a:r>
              <a:rPr lang="pt-BR" dirty="0" smtClean="0"/>
              <a:t>a chapa de ligação tem espessura 5/16’’</a:t>
            </a:r>
          </a:p>
          <a:p>
            <a:r>
              <a:rPr lang="pt-BR" dirty="0" smtClean="0"/>
              <a:t>ASTM A36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2635985" y="3791243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?????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902162" y="4941168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 = 2500mm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2217252" y="4526858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Compressão = 125kN (Já majorado)</a:t>
            </a:r>
          </a:p>
        </p:txBody>
      </p:sp>
    </p:spTree>
    <p:extLst>
      <p:ext uri="{BB962C8B-B14F-4D97-AF65-F5344CB8AC3E}">
        <p14:creationId xmlns:p14="http://schemas.microsoft.com/office/powerpoint/2010/main" val="39836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3528" y="6926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1 – Verificar </a:t>
            </a:r>
            <a:r>
              <a:rPr lang="pt-BR" dirty="0" err="1" smtClean="0"/>
              <a:t>Esbeltez</a:t>
            </a:r>
            <a:r>
              <a:rPr lang="pt-BR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33057" y="1268760"/>
                <a:ext cx="2069669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</a:rPr>
                        <m:t>200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1268760"/>
                <a:ext cx="2069669" cy="6164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33057" y="2016498"/>
                <a:ext cx="2986843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𝐿𝑥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𝑟𝑥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1 .250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𝑟𝑥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≤200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016498"/>
                <a:ext cx="2986843" cy="6183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5496" y="4797152"/>
                <a:ext cx="4234814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𝑚𝑒𝑡𝑎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 é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𝑝𝑟𝑒𝑒𝑛𝑐h𝑒𝑟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: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797152"/>
                <a:ext cx="4234814" cy="6502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78" y="71668"/>
            <a:ext cx="4584120" cy="602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076056" y="2681692"/>
            <a:ext cx="3960440" cy="343748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42274" y="2655814"/>
                <a:ext cx="2321469" cy="48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0" dirty="0" smtClean="0">
                    <a:ea typeface="Cambria Math"/>
                  </a:rPr>
                  <a:t>r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𝑟𝑦</m:t>
                    </m:r>
                    <m:r>
                      <a:rPr lang="pt-BR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1.250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200</m:t>
                        </m:r>
                      </m:den>
                    </m:f>
                    <m:r>
                      <a:rPr lang="pt-BR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1,25</m:t>
                    </m:r>
                  </m:oMath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74" y="2655814"/>
                <a:ext cx="2321469" cy="489686"/>
              </a:xfrm>
              <a:prstGeom prst="rect">
                <a:avLst/>
              </a:prstGeom>
              <a:blipFill rotWithShape="1">
                <a:blip r:embed="rId6"/>
                <a:stretch>
                  <a:fillRect l="-2100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1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3528" y="69269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2 – </a:t>
            </a:r>
            <a:r>
              <a:rPr lang="pt-BR" dirty="0" err="1" smtClean="0"/>
              <a:t>Pré</a:t>
            </a:r>
            <a:r>
              <a:rPr lang="pt-BR" dirty="0" smtClean="0"/>
              <a:t> dimensionamento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23528" y="3425293"/>
                <a:ext cx="2091277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425293"/>
                <a:ext cx="2091277" cy="6502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78" y="71668"/>
            <a:ext cx="4584120" cy="602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5076056" y="2979701"/>
            <a:ext cx="3960440" cy="85528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23528" y="1340768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Devemos estimar X.Q para partirmos de um perfil e realizar tentativa e erro. Um número razoável é entre 0,4 e 0,6.</a:t>
            </a:r>
          </a:p>
          <a:p>
            <a:endParaRPr lang="pt-BR" dirty="0"/>
          </a:p>
          <a:p>
            <a:r>
              <a:rPr lang="pt-BR" dirty="0" smtClean="0"/>
              <a:t>Adotaremos 0,5 para este caso, arbitrariamente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23528" y="4075536"/>
                <a:ext cx="1926746" cy="655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125=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0,5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.25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75536"/>
                <a:ext cx="1926746" cy="6558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89286" y="4723904"/>
                <a:ext cx="2609176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𝐴𝑔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125 . 1,1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0,5 . 25</m:t>
                          </m:r>
                        </m:den>
                      </m:f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=11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𝑐𝑚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²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86" y="4723904"/>
                <a:ext cx="2609176" cy="6476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/>
          <p:nvPr/>
        </p:nvSpPr>
        <p:spPr>
          <a:xfrm>
            <a:off x="5108131" y="3346580"/>
            <a:ext cx="3960440" cy="22643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5125296" y="3750415"/>
            <a:ext cx="3960440" cy="234288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342948" y="5508689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Entre os perfis possíveis, vamos selecionar L3’’ X 3/16 por ser comum. Mas outra escolha não estaria errado.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5126385" y="4027553"/>
            <a:ext cx="3960440" cy="11321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1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2.1 – Determinar Q (Coeficiente de </a:t>
            </a:r>
            <a:r>
              <a:rPr lang="pt-BR" dirty="0" err="1" smtClean="0"/>
              <a:t>flambagem</a:t>
            </a:r>
            <a:r>
              <a:rPr lang="pt-BR" dirty="0" smtClean="0"/>
              <a:t> local)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832255" cy="48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90287" y="1484784"/>
            <a:ext cx="442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Perfil composto apenas por elementos 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33057" y="2016498"/>
                <a:ext cx="4009239" cy="93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0,45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𝐹𝑦</m:t>
                              </m:r>
                            </m:den>
                          </m:f>
                        </m:e>
                      </m:ra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0,45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20500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→12,88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016498"/>
                <a:ext cx="4009239" cy="9380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33057" y="3182870"/>
                <a:ext cx="2826671" cy="647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76,2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4,76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=16,00&gt;12,88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3182870"/>
                <a:ext cx="2826671" cy="6475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7" y="3830483"/>
            <a:ext cx="3991306" cy="190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5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2 – Determinar Q (Coeficiente de </a:t>
            </a:r>
            <a:r>
              <a:rPr lang="pt-BR" dirty="0" err="1" smtClean="0"/>
              <a:t>flambagem</a:t>
            </a:r>
            <a:r>
              <a:rPr lang="pt-BR" dirty="0" smtClean="0"/>
              <a:t> local)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57206" y="1340768"/>
                <a:ext cx="3577774" cy="93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0,91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𝐹𝑦</m:t>
                              </m:r>
                            </m:den>
                          </m:f>
                        </m:e>
                      </m:ra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0,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91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20500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→26,04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06" y="1340768"/>
                <a:ext cx="3577774" cy="9380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41" y="1556792"/>
            <a:ext cx="3991306" cy="190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28505" y="2420888"/>
                <a:ext cx="2895856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=1,340 −0,76.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𝐹𝑦</m:t>
                              </m:r>
                            </m:num>
                            <m:den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5" y="2420888"/>
                <a:ext cx="2895856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48257" y="3284984"/>
                <a:ext cx="4302268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=1,340 −0,76.16.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20500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=0,9153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57" y="3284984"/>
                <a:ext cx="4302268" cy="9106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0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3 – Determinar X (Coeficiente de </a:t>
            </a:r>
            <a:r>
              <a:rPr lang="pt-BR" dirty="0" err="1" smtClean="0"/>
              <a:t>flambagem</a:t>
            </a:r>
            <a:r>
              <a:rPr lang="pt-BR" dirty="0" smtClean="0"/>
              <a:t> Global)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56102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Determinar carga crítica de </a:t>
            </a:r>
            <a:r>
              <a:rPr lang="pt-BR" dirty="0" err="1" smtClean="0"/>
              <a:t>flambagem</a:t>
            </a:r>
            <a:r>
              <a:rPr lang="pt-BR" dirty="0" smtClean="0"/>
              <a:t> elástica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36054" y="1772816"/>
                <a:ext cx="1851917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54" y="1772816"/>
                <a:ext cx="1851917" cy="70076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320240" y="1773617"/>
                <a:ext cx="3590406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².20500.80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(1 . 250)²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=258,97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240" y="1773617"/>
                <a:ext cx="3590406" cy="7007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358297" y="3549203"/>
                <a:ext cx="1918795" cy="736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97" y="3549203"/>
                <a:ext cx="1918795" cy="7369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342483" y="3550004"/>
                <a:ext cx="4030847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².20500.183,23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(1 . 250)²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=593,13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483" y="3550004"/>
                <a:ext cx="4030847" cy="7007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85261" y="2636912"/>
                <a:ext cx="5625899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𝑦</m:t>
                      </m:r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</a:rPr>
                                <m:t>𝐼𝑦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</a:rPr>
                        <m:t> →</m:t>
                      </m:r>
                      <m:r>
                        <a:rPr lang="pt-BR" b="0" i="1" smtClean="0">
                          <a:latin typeface="Cambria Math"/>
                        </a:rPr>
                        <m:t>𝐼𝑦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𝑟𝑦</m:t>
                      </m:r>
                      <m:r>
                        <a:rPr lang="pt-BR" b="0" i="1" smtClean="0">
                          <a:latin typeface="Cambria Math"/>
                        </a:rPr>
                        <m:t>². </m:t>
                      </m:r>
                      <m:r>
                        <a:rPr lang="pt-BR" b="0" i="1" smtClean="0">
                          <a:latin typeface="Cambria Math"/>
                        </a:rPr>
                        <m:t>𝐴</m:t>
                      </m:r>
                      <m:r>
                        <a:rPr lang="pt-BR" b="0" i="1" smtClean="0">
                          <a:latin typeface="Cambria Math"/>
                        </a:rPr>
                        <m:t>=3,61² . 14,06=183,23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61" y="2636912"/>
                <a:ext cx="5625899" cy="9106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/>
          <p:cNvSpPr txBox="1"/>
          <p:nvPr/>
        </p:nvSpPr>
        <p:spPr>
          <a:xfrm>
            <a:off x="323528" y="472514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Carga crítica de </a:t>
            </a:r>
            <a:r>
              <a:rPr lang="pt-BR" dirty="0" err="1" smtClean="0"/>
              <a:t>flambagem</a:t>
            </a:r>
            <a:r>
              <a:rPr lang="pt-BR" dirty="0" smtClean="0"/>
              <a:t> por torção pode ser desconsiderada para este caso</a:t>
            </a:r>
          </a:p>
        </p:txBody>
      </p:sp>
    </p:spTree>
    <p:extLst>
      <p:ext uri="{BB962C8B-B14F-4D97-AF65-F5344CB8AC3E}">
        <p14:creationId xmlns:p14="http://schemas.microsoft.com/office/powerpoint/2010/main" val="3192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3 – Determinar X (Coeficiente de </a:t>
            </a:r>
            <a:r>
              <a:rPr lang="pt-BR" dirty="0" err="1" smtClean="0"/>
              <a:t>flambagem</a:t>
            </a:r>
            <a:r>
              <a:rPr lang="pt-BR" dirty="0" smtClean="0"/>
              <a:t> Global)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56102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Determinar </a:t>
            </a:r>
            <a:r>
              <a:rPr lang="el-GR" dirty="0" smtClean="0"/>
              <a:t>λ</a:t>
            </a:r>
            <a:r>
              <a:rPr lang="pt-BR" dirty="0" smtClean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95536" y="1772816"/>
                <a:ext cx="3937809" cy="657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0,9153 </m:t>
                            </m:r>
                            <m:r>
                              <a:rPr lang="pt-BR" i="1">
                                <a:latin typeface="Cambria Math"/>
                              </a:rPr>
                              <m:t>.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 14,06</m:t>
                            </m:r>
                            <m:r>
                              <a:rPr lang="pt-BR" i="1">
                                <a:latin typeface="Cambria Math"/>
                              </a:rPr>
                              <m:t>.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pt-BR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258,97</m:t>
                            </m:r>
                          </m:den>
                        </m:f>
                      </m:e>
                    </m:rad>
                    <m:r>
                      <a:rPr lang="pt-BR" i="1">
                        <a:latin typeface="Cambria Math"/>
                      </a:rPr>
                      <m:t>=</m:t>
                    </m:r>
                  </m:oMath>
                </a14:m>
                <a:r>
                  <a:rPr lang="pt-BR" dirty="0" smtClean="0"/>
                  <a:t> 1,11</a:t>
                </a:r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72816"/>
                <a:ext cx="3937809" cy="657103"/>
              </a:xfrm>
              <a:prstGeom prst="rect">
                <a:avLst/>
              </a:prstGeom>
              <a:blipFill rotWithShape="1">
                <a:blip r:embed="rId2"/>
                <a:stretch>
                  <a:fillRect r="-3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6" y="2597289"/>
            <a:ext cx="5052244" cy="174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23528" y="4368801"/>
                <a:ext cx="2629694" cy="399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𝜒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0,658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1,11²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=0,5970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68801"/>
                <a:ext cx="2629694" cy="399918"/>
              </a:xfrm>
              <a:prstGeom prst="rect">
                <a:avLst/>
              </a:prstGeom>
              <a:blipFill rotWithShape="1"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290288" y="5046126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4 – Preencher a fórmula: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55996" y="5457030"/>
                <a:ext cx="7214539" cy="927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0,5970 . 0,9153 . 14,06 </m:t>
                          </m:r>
                          <m:r>
                            <a:rPr lang="pt-BR" i="1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=174,6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  <m:r>
                        <a:rPr lang="pt-BR" b="0" i="1" smtClean="0">
                          <a:latin typeface="Cambria Math"/>
                        </a:rPr>
                        <m:t>&gt;125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−</m:t>
                      </m:r>
                      <m:r>
                        <a:rPr lang="pt-BR" b="0" i="1" smtClean="0">
                          <a:latin typeface="Cambria Math"/>
                        </a:rPr>
                        <m:t>𝑃𝐸𝑅𝐹𝐼𝐿</m:t>
                      </m:r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r>
                        <a:rPr lang="pt-BR" b="0" i="1" smtClean="0">
                          <a:latin typeface="Cambria Math"/>
                        </a:rPr>
                        <m:t>𝐴𝑃𝑅𝑂𝑉𝐴𝐷𝑂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6" y="5457030"/>
                <a:ext cx="7214539" cy="9272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Exercício 08 -  </a:t>
            </a:r>
            <a:r>
              <a:rPr lang="pt-BR" b="1" dirty="0" smtClean="0"/>
              <a:t>DETERMINE O PERFIL DE CANTONEIRA ADEQUADO PARA SUPORTAR A CARGA AXIAL DE TRAÇÃO SOLICITADA</a:t>
            </a:r>
            <a:endParaRPr lang="pt-BR" b="1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1043608" y="4293096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043608" y="433462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043608" y="458112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043608" y="42930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7380312" y="429309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899592" y="1556792"/>
            <a:ext cx="0" cy="4694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899592" y="407707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899592" y="47971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1547664" y="4581128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1547664" y="4077072"/>
            <a:ext cx="36004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Hexágono 37"/>
          <p:cNvSpPr/>
          <p:nvPr/>
        </p:nvSpPr>
        <p:spPr>
          <a:xfrm>
            <a:off x="1161146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Hexágono 40"/>
          <p:cNvSpPr/>
          <p:nvPr/>
        </p:nvSpPr>
        <p:spPr>
          <a:xfrm>
            <a:off x="1412838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Hexágono 41"/>
          <p:cNvSpPr/>
          <p:nvPr/>
        </p:nvSpPr>
        <p:spPr>
          <a:xfrm>
            <a:off x="1666100" y="4379681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Hexágono 50"/>
          <p:cNvSpPr/>
          <p:nvPr/>
        </p:nvSpPr>
        <p:spPr>
          <a:xfrm>
            <a:off x="6624564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Hexágono 51"/>
          <p:cNvSpPr/>
          <p:nvPr/>
        </p:nvSpPr>
        <p:spPr>
          <a:xfrm>
            <a:off x="6876256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Hexágono 52"/>
          <p:cNvSpPr/>
          <p:nvPr/>
        </p:nvSpPr>
        <p:spPr>
          <a:xfrm>
            <a:off x="7129518" y="4381953"/>
            <a:ext cx="144016" cy="114862"/>
          </a:xfrm>
          <a:prstGeom prst="hexag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/>
          <p:nvPr/>
        </p:nvCxnSpPr>
        <p:spPr>
          <a:xfrm>
            <a:off x="7596336" y="1556791"/>
            <a:ext cx="0" cy="4694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6948264" y="407707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>
            <a:off x="6948264" y="47971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/>
          <p:nvPr/>
        </p:nvCxnSpPr>
        <p:spPr>
          <a:xfrm flipV="1">
            <a:off x="6516216" y="4077072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>
            <a:off x="6516216" y="4581128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2411760" y="3903901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2303748" y="3903901"/>
            <a:ext cx="1080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2517892" y="3903901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>
            <a:off x="2517892" y="3903901"/>
            <a:ext cx="1080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aixaDeTexto 72"/>
          <p:cNvSpPr txBox="1"/>
          <p:nvPr/>
        </p:nvSpPr>
        <p:spPr>
          <a:xfrm>
            <a:off x="1043608" y="1095127"/>
            <a:ext cx="7522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distância entre os parafusos de ligação é 40mm</a:t>
            </a:r>
          </a:p>
          <a:p>
            <a:r>
              <a:rPr lang="pt-BR" dirty="0" smtClean="0"/>
              <a:t>O diâmetro dos parafusos é 12,7mm</a:t>
            </a:r>
          </a:p>
          <a:p>
            <a:r>
              <a:rPr lang="pt-BR" dirty="0" smtClean="0"/>
              <a:t>Verifique se o perfil utilizado está aprovado</a:t>
            </a:r>
          </a:p>
          <a:p>
            <a:r>
              <a:rPr lang="pt-BR" dirty="0" smtClean="0"/>
              <a:t>a chapa de ligação tem espessura 5/16’’</a:t>
            </a:r>
          </a:p>
          <a:p>
            <a:r>
              <a:rPr lang="pt-BR" dirty="0" smtClean="0"/>
              <a:t>ASTM A36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2635985" y="3791243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?????</a:t>
            </a:r>
          </a:p>
        </p:txBody>
      </p:sp>
      <p:sp>
        <p:nvSpPr>
          <p:cNvPr id="75" name="CaixaDeTexto 74"/>
          <p:cNvSpPr txBox="1"/>
          <p:nvPr/>
        </p:nvSpPr>
        <p:spPr>
          <a:xfrm>
            <a:off x="1902162" y="4941168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L = 2500mm</a:t>
            </a:r>
          </a:p>
        </p:txBody>
      </p:sp>
      <p:sp>
        <p:nvSpPr>
          <p:cNvPr id="76" name="CaixaDeTexto 75"/>
          <p:cNvSpPr txBox="1"/>
          <p:nvPr/>
        </p:nvSpPr>
        <p:spPr>
          <a:xfrm>
            <a:off x="2217252" y="4526858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TRAÇÃO = 350kN (Já majorado)</a:t>
            </a:r>
          </a:p>
        </p:txBody>
      </p:sp>
    </p:spTree>
    <p:extLst>
      <p:ext uri="{BB962C8B-B14F-4D97-AF65-F5344CB8AC3E}">
        <p14:creationId xmlns:p14="http://schemas.microsoft.com/office/powerpoint/2010/main" val="16469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78" y="71668"/>
            <a:ext cx="4584120" cy="602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3" name="Retângulo 2"/>
          <p:cNvSpPr/>
          <p:nvPr/>
        </p:nvSpPr>
        <p:spPr>
          <a:xfrm>
            <a:off x="5127683" y="3411748"/>
            <a:ext cx="3960440" cy="14227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23528" y="6926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1 – Verificar </a:t>
            </a:r>
            <a:r>
              <a:rPr lang="pt-BR" dirty="0" err="1" smtClean="0"/>
              <a:t>Esbeltez</a:t>
            </a:r>
            <a:r>
              <a:rPr lang="pt-BR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413822" y="1196641"/>
                <a:ext cx="1849737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</a:rPr>
                        <m:t>300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2" y="1196641"/>
                <a:ext cx="1849737" cy="6090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/>
          <p:cNvSpPr txBox="1"/>
          <p:nvPr/>
        </p:nvSpPr>
        <p:spPr>
          <a:xfrm>
            <a:off x="203442" y="2924944"/>
            <a:ext cx="424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2 – Verificar Escoamento da seção bruta: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74358" y="3645024"/>
                <a:ext cx="1597104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1,1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58" y="3645024"/>
                <a:ext cx="1597104" cy="6502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13821" y="1988840"/>
                <a:ext cx="1771895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𝑟</m:t>
                      </m:r>
                      <m:r>
                        <a:rPr lang="pt-BR" b="0" i="1" smtClean="0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250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300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&gt;0,83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1" y="1988840"/>
                <a:ext cx="1771895" cy="6183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81060" y="4437112"/>
                <a:ext cx="2888098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𝐴𝑔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350 . 1,1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=15,4 </m:t>
                      </m:r>
                      <m:r>
                        <a:rPr lang="pt-BR" b="0" i="1" smtClean="0">
                          <a:latin typeface="Cambria Math"/>
                        </a:rPr>
                        <m:t>𝑐𝑚</m:t>
                      </m:r>
                      <m:r>
                        <a:rPr lang="pt-BR" b="0" i="1" smtClean="0">
                          <a:latin typeface="Cambria Math"/>
                        </a:rPr>
                        <m:t>²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60" y="4437112"/>
                <a:ext cx="2888098" cy="61837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16"/>
          <p:cNvSpPr/>
          <p:nvPr/>
        </p:nvSpPr>
        <p:spPr>
          <a:xfrm>
            <a:off x="5120845" y="3853689"/>
            <a:ext cx="3960440" cy="223960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203441" y="5229200"/>
            <a:ext cx="4248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Uma boa estimativa é um perfil com 10% a mais de área devido à verificação do </a:t>
            </a:r>
            <a:r>
              <a:rPr lang="pt-BR" dirty="0" err="1" smtClean="0"/>
              <a:t>ct</a:t>
            </a:r>
            <a:r>
              <a:rPr lang="pt-BR" dirty="0" smtClean="0"/>
              <a:t> posteriormente. Selecionaremos L3’’X1/4’’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108771" y="4118756"/>
            <a:ext cx="3960440" cy="11321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8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49602" y="92149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3 – Verificar Ruptura da seção líquida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683569" y="1713582"/>
                <a:ext cx="1927194" cy="642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𝐶𝑡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1,35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9" y="1713582"/>
                <a:ext cx="1927194" cy="6420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683569" y="2505670"/>
                <a:ext cx="1642757" cy="61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𝐶𝑡</m:t>
                      </m:r>
                      <m:r>
                        <a:rPr lang="pt-BR" b="0" i="1" smtClean="0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9" y="2505670"/>
                <a:ext cx="1642757" cy="6135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411761" y="2477682"/>
                <a:ext cx="186865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𝐶𝑡</m:t>
                      </m:r>
                      <m:r>
                        <a:rPr lang="pt-BR" b="0" i="1" smtClean="0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2,13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3 . 4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1" y="2477682"/>
                <a:ext cx="1868652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293215" y="2477136"/>
                <a:ext cx="14630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𝐶𝑡</m:t>
                      </m:r>
                      <m:r>
                        <a:rPr lang="pt-BR" b="0" i="1" smtClean="0">
                          <a:latin typeface="Cambria Math"/>
                        </a:rPr>
                        <m:t>=0,8225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215" y="2477136"/>
                <a:ext cx="146309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649602" y="3501008"/>
                <a:ext cx="4899355" cy="510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  <m:r>
                          <a:rPr lang="pt-BR" b="0" i="1" smtClean="0">
                            <a:latin typeface="Cambria Math"/>
                          </a:rPr>
                          <m:t>, </m:t>
                        </m:r>
                        <m:r>
                          <a:rPr lang="pt-BR" b="0" i="1" smtClean="0">
                            <a:latin typeface="Cambria Math"/>
                          </a:rPr>
                          <m:t>𝑅𝑑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0,8225.17,80.40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1,35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=433,8 </m:t>
                    </m:r>
                    <m:r>
                      <a:rPr lang="pt-BR" b="0" i="1" smtClean="0">
                        <a:latin typeface="Cambria Math"/>
                      </a:rPr>
                      <m:t>𝑘𝑁</m:t>
                    </m:r>
                    <m:r>
                      <a:rPr lang="pt-BR" b="0" i="1" smtClean="0">
                        <a:latin typeface="Cambria Math"/>
                      </a:rPr>
                      <m:t>&gt;350 </m:t>
                    </m:r>
                    <m:r>
                      <a:rPr lang="pt-BR" b="0" i="1" smtClean="0">
                        <a:latin typeface="Cambria Math"/>
                      </a:rPr>
                      <m:t>𝑘𝑁</m:t>
                    </m:r>
                  </m:oMath>
                </a14:m>
                <a:r>
                  <a:rPr lang="pt-BR" dirty="0" smtClean="0"/>
                  <a:t> - OK</a:t>
                </a:r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02" y="3501008"/>
                <a:ext cx="4899355" cy="510653"/>
              </a:xfrm>
              <a:prstGeom prst="rect">
                <a:avLst/>
              </a:prstGeom>
              <a:blipFill rotWithShape="1">
                <a:blip r:embed="rId6"/>
                <a:stretch>
                  <a:fillRect r="-249" b="-23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539552" y="4149080"/>
            <a:ext cx="687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VERIFICANDO NOVAMENTE O ESCOAMENTO DA SEÇÃO BRUTA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915816" y="1701881"/>
                <a:ext cx="5527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𝐴𝑛</m:t>
                      </m:r>
                      <m:r>
                        <a:rPr lang="pt-BR" b="0" i="1" smtClean="0">
                          <a:latin typeface="Cambria Math"/>
                        </a:rPr>
                        <m:t>=18,58 −</m:t>
                      </m:r>
                      <m:d>
                        <m:d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1,27+0,15+0,2</m:t>
                          </m:r>
                        </m:e>
                      </m:d>
                      <m:r>
                        <a:rPr lang="pt-BR" b="0" i="1" smtClean="0">
                          <a:latin typeface="Cambria Math"/>
                        </a:rPr>
                        <m:t>.0,476=17,80</m:t>
                      </m:r>
                      <m:r>
                        <a:rPr lang="pt-BR" b="0" i="1" smtClean="0">
                          <a:latin typeface="Cambria Math"/>
                        </a:rPr>
                        <m:t>𝑐𝑚</m:t>
                      </m:r>
                      <m:r>
                        <a:rPr lang="pt-BR" b="0" i="1" smtClean="0">
                          <a:latin typeface="Cambria Math"/>
                        </a:rPr>
                        <m:t>²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701881"/>
                <a:ext cx="552747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971600" y="4653136"/>
                <a:ext cx="8006807" cy="525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𝑡</m:t>
                        </m:r>
                        <m:r>
                          <a:rPr lang="pt-BR" b="0" i="1" smtClean="0">
                            <a:latin typeface="Cambria Math"/>
                          </a:rPr>
                          <m:t>, </m:t>
                        </m:r>
                        <m:r>
                          <a:rPr lang="pt-BR" b="0" i="1" smtClean="0">
                            <a:latin typeface="Cambria Math"/>
                          </a:rPr>
                          <m:t>𝑅𝑑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1,1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18,58</m:t>
                        </m:r>
                        <m:r>
                          <a:rPr lang="pt-BR" i="1">
                            <a:latin typeface="Cambria Math"/>
                          </a:rPr>
                          <m:t>.</m:t>
                        </m:r>
                        <m:r>
                          <a:rPr lang="pt-BR" b="0" i="1" smtClean="0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1,1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=422,27 </m:t>
                    </m:r>
                    <m:r>
                      <a:rPr lang="pt-BR" b="0" i="1" smtClean="0">
                        <a:latin typeface="Cambria Math"/>
                      </a:rPr>
                      <m:t>𝑂𝐾</m:t>
                    </m:r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</a:rPr>
                      <m:t>𝑃𝐸𝑅𝐹𝐼𝐿</m:t>
                    </m:r>
                    <m:r>
                      <a:rPr lang="pt-BR" b="0" i="1" smtClean="0">
                        <a:latin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</a:rPr>
                      <m:t>𝐴𝑃𝑅𝑂𝑉𝐴𝐷𝑂</m:t>
                    </m:r>
                  </m:oMath>
                </a14:m>
                <a:r>
                  <a:rPr lang="pt-BR" dirty="0" smtClean="0"/>
                  <a:t> a 82,9% da Resistência</a:t>
                </a:r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653136"/>
                <a:ext cx="8006807" cy="525593"/>
              </a:xfrm>
              <a:prstGeom prst="rect">
                <a:avLst/>
              </a:prstGeom>
              <a:blipFill rotWithShape="1">
                <a:blip r:embed="rId8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8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89561" y="83671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3 – Verificar Ruptura da seção líquida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23528" y="1628800"/>
                <a:ext cx="1927194" cy="642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𝐶𝑡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1,35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28800"/>
                <a:ext cx="1927194" cy="6420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23528" y="2420888"/>
                <a:ext cx="1642757" cy="613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𝐶𝑡</m:t>
                      </m:r>
                      <m:r>
                        <a:rPr lang="pt-BR" b="0" i="1" smtClean="0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20888"/>
                <a:ext cx="1642757" cy="6135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051720" y="2392900"/>
                <a:ext cx="1868652" cy="642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𝐶𝑡</m:t>
                      </m:r>
                      <m:r>
                        <a:rPr lang="pt-BR" b="0" i="1" smtClean="0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2,13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10,5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392900"/>
                <a:ext cx="1868652" cy="6420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933174" y="2392354"/>
                <a:ext cx="1334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𝐶𝑡</m:t>
                      </m:r>
                      <m:r>
                        <a:rPr lang="pt-BR" b="0" i="1" smtClean="0">
                          <a:latin typeface="Cambria Math"/>
                        </a:rPr>
                        <m:t>=0,797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174" y="2392354"/>
                <a:ext cx="133485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357845" y="3284984"/>
                <a:ext cx="3723520" cy="642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0,797.9,29.40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1,35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=219,42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45" y="3284984"/>
                <a:ext cx="3723520" cy="6420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357844" y="4581128"/>
            <a:ext cx="6878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CONCLUSÃO: A carga axial solicitante de tração que a peça pode ser submetida é 211,14kN correspondente ao Estado Limite Escoamento da Seção Bruta</a:t>
            </a:r>
          </a:p>
        </p:txBody>
      </p:sp>
    </p:spTree>
    <p:extLst>
      <p:ext uri="{BB962C8B-B14F-4D97-AF65-F5344CB8AC3E}">
        <p14:creationId xmlns:p14="http://schemas.microsoft.com/office/powerpoint/2010/main" val="12002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Exercício 02 -  </a:t>
            </a:r>
            <a:r>
              <a:rPr lang="pt-BR" b="1" dirty="0" smtClean="0"/>
              <a:t>Considere a cantoneira de abas iguais L3’’ X ¼’’ ASTM A36 da figura.</a:t>
            </a:r>
            <a:endParaRPr lang="pt-BR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6190918" cy="338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34414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314028" y="466508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Determine a máxima compressão admissível da cantoneira</a:t>
            </a:r>
            <a:endParaRPr lang="pt-BR" b="1" dirty="0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2339752" y="2456936"/>
            <a:ext cx="216024" cy="900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547663" y="3356992"/>
            <a:ext cx="187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Não há conexão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17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25" y="10691"/>
            <a:ext cx="4688532" cy="626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148064" y="4117330"/>
            <a:ext cx="3744416" cy="14401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23528" y="6926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1 – Verificar </a:t>
            </a:r>
            <a:r>
              <a:rPr lang="pt-BR" dirty="0" err="1" smtClean="0"/>
              <a:t>Esbeltez</a:t>
            </a:r>
            <a:r>
              <a:rPr lang="pt-BR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33057" y="1268760"/>
                <a:ext cx="2069669" cy="616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</a:rPr>
                        <m:t>200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1268760"/>
                <a:ext cx="2069669" cy="6164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333057" y="2016498"/>
                <a:ext cx="3416320" cy="6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0,5.539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2,36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=114,19 </m:t>
                      </m:r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𝑂𝐾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016498"/>
                <a:ext cx="3416320" cy="6476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5496" y="3618777"/>
                <a:ext cx="4234814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𝑚𝑒𝑡𝑎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 é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𝑝𝑟𝑒𝑒𝑛𝑐h𝑒𝑟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: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rgbClr val="006C3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rgbClr val="006C3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rgbClr val="006C3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618777"/>
                <a:ext cx="4234814" cy="6502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2 – Determinar Q (Coeficiente de </a:t>
            </a:r>
            <a:r>
              <a:rPr lang="pt-BR" dirty="0" err="1" smtClean="0"/>
              <a:t>flambagem</a:t>
            </a:r>
            <a:r>
              <a:rPr lang="pt-BR" dirty="0" smtClean="0"/>
              <a:t> local)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832255" cy="48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90287" y="1484784"/>
            <a:ext cx="442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Perfil composto apenas por elementos 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33057" y="2016498"/>
                <a:ext cx="4009239" cy="93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0,45</m:t>
                      </m:r>
                      <m:rad>
                        <m:radPr>
                          <m:degHide m:val="on"/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𝐹𝑦</m:t>
                              </m:r>
                            </m:den>
                          </m:f>
                        </m:e>
                      </m:rad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pt-BR" i="1">
                          <a:latin typeface="Cambria Math"/>
                          <a:ea typeface="Cambria Math"/>
                        </a:rPr>
                        <m:t>0,45</m:t>
                      </m:r>
                      <m:rad>
                        <m:radPr>
                          <m:degHide m:val="on"/>
                          <m:ctrlPr>
                            <a:rPr lang="pt-BR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20500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→12,88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2016498"/>
                <a:ext cx="4009239" cy="9380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33057" y="3182870"/>
                <a:ext cx="1964256" cy="647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76,2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6,35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=12</m:t>
                      </m:r>
                      <m:r>
                        <a:rPr lang="pt-BR" b="0" i="0" smtClean="0">
                          <a:latin typeface="Cambria Math"/>
                          <a:ea typeface="Cambria Math"/>
                        </a:rPr>
                        <m:t>,00</m:t>
                      </m:r>
                    </m:oMath>
                  </m:oMathPara>
                </a14:m>
                <a:endParaRPr lang="pt-BR" dirty="0">
                  <a:solidFill>
                    <a:srgbClr val="006C31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7" y="3182870"/>
                <a:ext cx="1964256" cy="6475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aixaDeTexto 22"/>
          <p:cNvSpPr txBox="1"/>
          <p:nvPr/>
        </p:nvSpPr>
        <p:spPr>
          <a:xfrm>
            <a:off x="254283" y="3933056"/>
            <a:ext cx="4425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Qs</a:t>
            </a:r>
            <a:r>
              <a:rPr lang="pt-BR" dirty="0" smtClean="0"/>
              <a:t> = 1,00</a:t>
            </a:r>
          </a:p>
          <a:p>
            <a:endParaRPr lang="pt-BR" dirty="0"/>
          </a:p>
          <a:p>
            <a:r>
              <a:rPr lang="pt-BR" dirty="0" smtClean="0"/>
              <a:t>Portanto Q = 1,00</a:t>
            </a:r>
          </a:p>
        </p:txBody>
      </p:sp>
    </p:spTree>
    <p:extLst>
      <p:ext uri="{BB962C8B-B14F-4D97-AF65-F5344CB8AC3E}">
        <p14:creationId xmlns:p14="http://schemas.microsoft.com/office/powerpoint/2010/main" val="28604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3 – Determinar X (Coeficiente de </a:t>
            </a:r>
            <a:r>
              <a:rPr lang="pt-BR" dirty="0" err="1" smtClean="0"/>
              <a:t>flambagem</a:t>
            </a:r>
            <a:r>
              <a:rPr lang="pt-BR" dirty="0" smtClean="0"/>
              <a:t> Global)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56102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Determinar carga crítica de </a:t>
            </a:r>
            <a:r>
              <a:rPr lang="pt-BR" dirty="0" err="1" smtClean="0"/>
              <a:t>flambagem</a:t>
            </a:r>
            <a:r>
              <a:rPr lang="pt-BR" dirty="0" smtClean="0"/>
              <a:t> elástica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67" y="1628800"/>
            <a:ext cx="4486681" cy="435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95536" y="1772816"/>
                <a:ext cx="2850396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539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2,36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=228,38&gt;80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72816"/>
                <a:ext cx="2850396" cy="6651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80785" y="2636912"/>
                <a:ext cx="4098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=32.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𝑟𝑥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+1,25. 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=749,27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85" y="2636912"/>
                <a:ext cx="409811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86857" y="3356992"/>
                <a:ext cx="2038507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)²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57" y="3356992"/>
                <a:ext cx="2038507" cy="7007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80785" y="4293096"/>
                <a:ext cx="3462166" cy="700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².20500.50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(749,27)²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=18,01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85" y="4293096"/>
                <a:ext cx="3462166" cy="7007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7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RESOLUÇÃO: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0288" y="764704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3 – Determinar X (Coeficiente de </a:t>
            </a:r>
            <a:r>
              <a:rPr lang="pt-BR" dirty="0" err="1" smtClean="0"/>
              <a:t>flambagem</a:t>
            </a:r>
            <a:r>
              <a:rPr lang="pt-BR" dirty="0" smtClean="0"/>
              <a:t> Global)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1156102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Determinar </a:t>
            </a:r>
            <a:r>
              <a:rPr lang="el-GR" dirty="0" smtClean="0"/>
              <a:t>λ</a:t>
            </a:r>
            <a:r>
              <a:rPr lang="pt-BR" dirty="0" smtClean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395536" y="1772816"/>
                <a:ext cx="3541867" cy="657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𝑄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1,0 </m:t>
                            </m:r>
                            <m:r>
                              <a:rPr lang="pt-BR" i="1">
                                <a:latin typeface="Cambria Math"/>
                              </a:rPr>
                              <m:t>.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 9,29</m:t>
                            </m:r>
                            <m:r>
                              <a:rPr lang="pt-BR" i="1">
                                <a:latin typeface="Cambria Math"/>
                              </a:rPr>
                              <m:t>.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pt-BR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18,01</m:t>
                            </m:r>
                          </m:den>
                        </m:f>
                      </m:e>
                    </m:rad>
                    <m:r>
                      <a:rPr lang="pt-BR" i="1">
                        <a:latin typeface="Cambria Math"/>
                      </a:rPr>
                      <m:t>=</m:t>
                    </m:r>
                  </m:oMath>
                </a14:m>
                <a:r>
                  <a:rPr lang="pt-BR" dirty="0" smtClean="0"/>
                  <a:t> 3,58</a:t>
                </a:r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72816"/>
                <a:ext cx="3541867" cy="657103"/>
              </a:xfrm>
              <a:prstGeom prst="rect">
                <a:avLst/>
              </a:prstGeom>
              <a:blipFill rotWithShape="1">
                <a:blip r:embed="rId2"/>
                <a:stretch>
                  <a:fillRect r="-3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6" y="2597289"/>
            <a:ext cx="5052244" cy="174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23528" y="4368801"/>
                <a:ext cx="2227533" cy="665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𝜒</m:t>
                      </m:r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0,877</m:t>
                          </m:r>
                        </m:num>
                        <m:den>
                          <m:d>
                            <m:d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0" i="1" smtClean="0">
                              <a:latin typeface="Cambria Math"/>
                            </a:rPr>
                            <m:t>²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=0,0684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368801"/>
                <a:ext cx="2227533" cy="6653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ixaDeTexto 14"/>
          <p:cNvSpPr txBox="1"/>
          <p:nvPr/>
        </p:nvSpPr>
        <p:spPr>
          <a:xfrm>
            <a:off x="290288" y="5229200"/>
            <a:ext cx="752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Passo 4 – Preencher a fórmula: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71878" y="5579730"/>
                <a:ext cx="5488875" cy="65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𝑅𝑑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0,0684 . 1 . 9,29 </m:t>
                          </m:r>
                          <m:r>
                            <a:rPr lang="pt-BR" i="1">
                              <a:latin typeface="Cambria Math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1,1</m:t>
                          </m:r>
                        </m:den>
                      </m:f>
                      <m:r>
                        <a:rPr lang="pt-BR" b="0" i="1" smtClean="0">
                          <a:latin typeface="Cambria Math"/>
                        </a:rPr>
                        <m:t>=14,44 </m:t>
                      </m:r>
                      <m:r>
                        <a:rPr lang="pt-BR" b="0" i="1" smtClean="0">
                          <a:latin typeface="Cambria Math"/>
                        </a:rPr>
                        <m:t>𝑘𝑁</m:t>
                      </m:r>
                    </m:oMath>
                  </m:oMathPara>
                </a14:m>
                <a:endParaRPr lang="pt-B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78" y="5579730"/>
                <a:ext cx="5488875" cy="6502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8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3422</Words>
  <Application>Microsoft Office PowerPoint</Application>
  <PresentationFormat>Apresentação na tela (4:3)</PresentationFormat>
  <Paragraphs>309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</dc:creator>
  <cp:lastModifiedBy>Felipe</cp:lastModifiedBy>
  <cp:revision>131</cp:revision>
  <dcterms:created xsi:type="dcterms:W3CDTF">2017-02-08T18:20:05Z</dcterms:created>
  <dcterms:modified xsi:type="dcterms:W3CDTF">2017-07-05T23:59:08Z</dcterms:modified>
</cp:coreProperties>
</file>