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67" r:id="rId3"/>
    <p:sldId id="368" r:id="rId4"/>
    <p:sldId id="369" r:id="rId5"/>
    <p:sldId id="370" r:id="rId6"/>
    <p:sldId id="371" r:id="rId7"/>
    <p:sldId id="309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2" autoAdjust="0"/>
  </p:normalViewPr>
  <p:slideViewPr>
    <p:cSldViewPr>
      <p:cViewPr>
        <p:scale>
          <a:sx n="125" d="100"/>
          <a:sy n="125" d="100"/>
        </p:scale>
        <p:origin x="4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20D99-D9F5-4541-8CFE-41D5491A99E7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A9F54-18D9-4919-87A3-5174A9FCD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1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3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18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13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99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76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9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27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1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0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48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1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4831-7B13-4259-8D2B-7EF80A2286C6}" type="datetimeFigureOut">
              <a:rPr lang="pt-BR" smtClean="0"/>
              <a:t>08/02/2023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25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nnathai.ca/wp-content/uploads/2014/12/bigstock-Blank-Chalkboard-Blackboard-T-508936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8409" y="1460773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Exercícios de Resistência dos Materiais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4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04FA2CC-6008-42EA-8FA5-22CC98FEA0D9}"/>
              </a:ext>
            </a:extLst>
          </p:cNvPr>
          <p:cNvSpPr/>
          <p:nvPr/>
        </p:nvSpPr>
        <p:spPr>
          <a:xfrm>
            <a:off x="1209180" y="2132856"/>
            <a:ext cx="4658964" cy="427693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0" name="Retângulo 109">
            <a:extLst>
              <a:ext uri="{FF2B5EF4-FFF2-40B4-BE49-F238E27FC236}">
                <a16:creationId xmlns:a16="http://schemas.microsoft.com/office/drawing/2014/main" id="{FC158CAF-1314-49DA-A002-DD8DADE5A507}"/>
              </a:ext>
            </a:extLst>
          </p:cNvPr>
          <p:cNvSpPr/>
          <p:nvPr/>
        </p:nvSpPr>
        <p:spPr>
          <a:xfrm>
            <a:off x="1209180" y="2166682"/>
            <a:ext cx="465896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8DE9EBCC-6284-4A04-825C-57A00EB3CE07}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3538662" y="1580488"/>
            <a:ext cx="0" cy="552368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203EE22-36D7-410A-BAD1-720B0F8BAA57}"/>
              </a:ext>
            </a:extLst>
          </p:cNvPr>
          <p:cNvSpPr txBox="1"/>
          <p:nvPr/>
        </p:nvSpPr>
        <p:spPr>
          <a:xfrm>
            <a:off x="3106614" y="1218147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100 </a:t>
            </a:r>
            <a:r>
              <a:rPr lang="pt-BR" dirty="0" err="1"/>
              <a:t>kN</a:t>
            </a:r>
            <a:endParaRPr lang="pt-BR" dirty="0"/>
          </a:p>
        </p:txBody>
      </p:sp>
      <p:sp>
        <p:nvSpPr>
          <p:cNvPr id="19" name="Triângulo isósceles 18">
            <a:extLst>
              <a:ext uri="{FF2B5EF4-FFF2-40B4-BE49-F238E27FC236}">
                <a16:creationId xmlns:a16="http://schemas.microsoft.com/office/drawing/2014/main" id="{D5A55789-84A4-44D8-8F94-A9F7603BBC8B}"/>
              </a:ext>
            </a:extLst>
          </p:cNvPr>
          <p:cNvSpPr/>
          <p:nvPr/>
        </p:nvSpPr>
        <p:spPr>
          <a:xfrm>
            <a:off x="1003934" y="2594375"/>
            <a:ext cx="410492" cy="25856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0" name="Triângulo isósceles 139">
            <a:extLst>
              <a:ext uri="{FF2B5EF4-FFF2-40B4-BE49-F238E27FC236}">
                <a16:creationId xmlns:a16="http://schemas.microsoft.com/office/drawing/2014/main" id="{963B1F4E-1DC2-4A61-B8F5-21B6E6A86EF5}"/>
              </a:ext>
            </a:extLst>
          </p:cNvPr>
          <p:cNvSpPr/>
          <p:nvPr/>
        </p:nvSpPr>
        <p:spPr>
          <a:xfrm>
            <a:off x="5662898" y="2565865"/>
            <a:ext cx="410492" cy="25856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8812EA2A-6365-434F-BAF6-F39E66A63313}"/>
              </a:ext>
            </a:extLst>
          </p:cNvPr>
          <p:cNvCxnSpPr>
            <a:cxnSpLocks/>
          </p:cNvCxnSpPr>
          <p:nvPr/>
        </p:nvCxnSpPr>
        <p:spPr>
          <a:xfrm>
            <a:off x="1003934" y="2346702"/>
            <a:ext cx="5008226" cy="0"/>
          </a:xfrm>
          <a:prstGeom prst="line">
            <a:avLst/>
          </a:prstGeom>
          <a:ln w="19050">
            <a:solidFill>
              <a:srgbClr val="7030A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1095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092280" y="264098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A4E8ECF7-E2CC-4D4C-896A-4770AFAF99C2}"/>
              </a:ext>
            </a:extLst>
          </p:cNvPr>
          <p:cNvSpPr txBox="1"/>
          <p:nvPr/>
        </p:nvSpPr>
        <p:spPr>
          <a:xfrm rot="16200000">
            <a:off x="6845769" y="191433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400</a:t>
            </a:r>
          </a:p>
        </p:txBody>
      </p:sp>
      <p:cxnSp>
        <p:nvCxnSpPr>
          <p:cNvPr id="144" name="Conector de Seta Reta 143">
            <a:extLst>
              <a:ext uri="{FF2B5EF4-FFF2-40B4-BE49-F238E27FC236}">
                <a16:creationId xmlns:a16="http://schemas.microsoft.com/office/drawing/2014/main" id="{424F1351-F6A2-46BC-813B-EC73591E1ACE}"/>
              </a:ext>
            </a:extLst>
          </p:cNvPr>
          <p:cNvCxnSpPr>
            <a:cxnSpLocks/>
          </p:cNvCxnSpPr>
          <p:nvPr/>
        </p:nvCxnSpPr>
        <p:spPr>
          <a:xfrm flipH="1">
            <a:off x="7522058" y="1340768"/>
            <a:ext cx="7138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FDAE86B9-41D4-40C6-9ECD-0F9F56516F31}"/>
              </a:ext>
            </a:extLst>
          </p:cNvPr>
          <p:cNvCxnSpPr>
            <a:cxnSpLocks/>
          </p:cNvCxnSpPr>
          <p:nvPr/>
        </p:nvCxnSpPr>
        <p:spPr>
          <a:xfrm>
            <a:off x="7525207" y="1176919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273C4276-70FB-4AB5-8D57-F7DFCB12AF91}"/>
              </a:ext>
            </a:extLst>
          </p:cNvPr>
          <p:cNvCxnSpPr>
            <a:cxnSpLocks/>
          </p:cNvCxnSpPr>
          <p:nvPr/>
        </p:nvCxnSpPr>
        <p:spPr>
          <a:xfrm>
            <a:off x="8235899" y="1185437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A82958A9-098D-4F0B-ADEF-581D422DB369}"/>
              </a:ext>
            </a:extLst>
          </p:cNvPr>
          <p:cNvSpPr txBox="1"/>
          <p:nvPr/>
        </p:nvSpPr>
        <p:spPr>
          <a:xfrm>
            <a:off x="7664090" y="108719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150</a:t>
            </a:r>
          </a:p>
        </p:txBody>
      </p: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FD742F69-A9BF-4952-8434-10B8BE8D55BD}"/>
              </a:ext>
            </a:extLst>
          </p:cNvPr>
          <p:cNvCxnSpPr>
            <a:cxnSpLocks/>
          </p:cNvCxnSpPr>
          <p:nvPr/>
        </p:nvCxnSpPr>
        <p:spPr>
          <a:xfrm>
            <a:off x="7956376" y="15472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F62DCC6-87F1-450F-BDAC-E486412B9C05}"/>
              </a:ext>
            </a:extLst>
          </p:cNvPr>
          <p:cNvCxnSpPr>
            <a:cxnSpLocks/>
          </p:cNvCxnSpPr>
          <p:nvPr/>
        </p:nvCxnSpPr>
        <p:spPr>
          <a:xfrm>
            <a:off x="7956376" y="163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de Seta Reta 150">
            <a:extLst>
              <a:ext uri="{FF2B5EF4-FFF2-40B4-BE49-F238E27FC236}">
                <a16:creationId xmlns:a16="http://schemas.microsoft.com/office/drawing/2014/main" id="{52573F13-6454-407A-A9B3-592F28B20C41}"/>
              </a:ext>
            </a:extLst>
          </p:cNvPr>
          <p:cNvCxnSpPr>
            <a:cxnSpLocks/>
          </p:cNvCxnSpPr>
          <p:nvPr/>
        </p:nvCxnSpPr>
        <p:spPr>
          <a:xfrm>
            <a:off x="8388424" y="1623483"/>
            <a:ext cx="0" cy="293349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>
            <a:extLst>
              <a:ext uri="{FF2B5EF4-FFF2-40B4-BE49-F238E27FC236}">
                <a16:creationId xmlns:a16="http://schemas.microsoft.com/office/drawing/2014/main" id="{A25893D3-34CA-499C-97AA-BC2C90DE6419}"/>
              </a:ext>
            </a:extLst>
          </p:cNvPr>
          <p:cNvCxnSpPr>
            <a:cxnSpLocks/>
          </p:cNvCxnSpPr>
          <p:nvPr/>
        </p:nvCxnSpPr>
        <p:spPr>
          <a:xfrm flipV="1">
            <a:off x="8395989" y="1337180"/>
            <a:ext cx="0" cy="2139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5082172A-91F1-4A6E-8069-D3D75E45721A}"/>
              </a:ext>
            </a:extLst>
          </p:cNvPr>
          <p:cNvSpPr txBox="1"/>
          <p:nvPr/>
        </p:nvSpPr>
        <p:spPr>
          <a:xfrm rot="16200000">
            <a:off x="8094334" y="1650041"/>
            <a:ext cx="41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12</a:t>
            </a:r>
          </a:p>
        </p:txBody>
      </p:sp>
      <p:cxnSp>
        <p:nvCxnSpPr>
          <p:cNvPr id="154" name="Conector de Seta Reta 153">
            <a:extLst>
              <a:ext uri="{FF2B5EF4-FFF2-40B4-BE49-F238E27FC236}">
                <a16:creationId xmlns:a16="http://schemas.microsoft.com/office/drawing/2014/main" id="{9CAB0A14-8675-42DC-ABE4-C80509E53DDC}"/>
              </a:ext>
            </a:extLst>
          </p:cNvPr>
          <p:cNvCxnSpPr>
            <a:cxnSpLocks/>
          </p:cNvCxnSpPr>
          <p:nvPr/>
        </p:nvCxnSpPr>
        <p:spPr>
          <a:xfrm flipV="1">
            <a:off x="7922670" y="2348032"/>
            <a:ext cx="199060" cy="209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00444BEB-13AC-4D98-810B-B274060D5725}"/>
              </a:ext>
            </a:extLst>
          </p:cNvPr>
          <p:cNvCxnSpPr>
            <a:cxnSpLocks/>
          </p:cNvCxnSpPr>
          <p:nvPr/>
        </p:nvCxnSpPr>
        <p:spPr>
          <a:xfrm flipH="1">
            <a:off x="7591894" y="2351080"/>
            <a:ext cx="231112" cy="316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EF229B03-AF01-43FC-BF8E-61F33461217D}"/>
              </a:ext>
            </a:extLst>
          </p:cNvPr>
          <p:cNvSpPr txBox="1"/>
          <p:nvPr/>
        </p:nvSpPr>
        <p:spPr>
          <a:xfrm>
            <a:off x="7512992" y="2127445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8</a:t>
            </a:r>
          </a:p>
        </p:txBody>
      </p: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5E2EDF10-E2F5-4495-B4CE-6B9A160CD597}"/>
              </a:ext>
            </a:extLst>
          </p:cNvPr>
          <p:cNvSpPr txBox="1"/>
          <p:nvPr/>
        </p:nvSpPr>
        <p:spPr>
          <a:xfrm>
            <a:off x="8159477" y="1906403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x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693161" y="1303489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68" name="CaixaDeTexto 167">
            <a:extLst>
              <a:ext uri="{FF2B5EF4-FFF2-40B4-BE49-F238E27FC236}">
                <a16:creationId xmlns:a16="http://schemas.microsoft.com/office/drawing/2014/main" id="{7BDEF145-48E7-494A-8901-94DACB5E3FB2}"/>
              </a:ext>
            </a:extLst>
          </p:cNvPr>
          <p:cNvSpPr txBox="1"/>
          <p:nvPr/>
        </p:nvSpPr>
        <p:spPr>
          <a:xfrm>
            <a:off x="3239852" y="3148734"/>
            <a:ext cx="828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7000 mm</a:t>
            </a:r>
          </a:p>
        </p:txBody>
      </p: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id="{BC466E9B-F03C-4C99-9334-B6CF2D0B7241}"/>
              </a:ext>
            </a:extLst>
          </p:cNvPr>
          <p:cNvCxnSpPr>
            <a:cxnSpLocks/>
          </p:cNvCxnSpPr>
          <p:nvPr/>
        </p:nvCxnSpPr>
        <p:spPr>
          <a:xfrm flipH="1">
            <a:off x="1209181" y="3124616"/>
            <a:ext cx="465896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reto 173">
            <a:extLst>
              <a:ext uri="{FF2B5EF4-FFF2-40B4-BE49-F238E27FC236}">
                <a16:creationId xmlns:a16="http://schemas.microsoft.com/office/drawing/2014/main" id="{C28FE501-F60C-4BD8-99C9-11340A151FB4}"/>
              </a:ext>
            </a:extLst>
          </p:cNvPr>
          <p:cNvCxnSpPr>
            <a:cxnSpLocks/>
          </p:cNvCxnSpPr>
          <p:nvPr/>
        </p:nvCxnSpPr>
        <p:spPr>
          <a:xfrm>
            <a:off x="1209180" y="2750060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to 174">
            <a:extLst>
              <a:ext uri="{FF2B5EF4-FFF2-40B4-BE49-F238E27FC236}">
                <a16:creationId xmlns:a16="http://schemas.microsoft.com/office/drawing/2014/main" id="{07D55831-AF83-4FD5-A59F-7C7ACD62227E}"/>
              </a:ext>
            </a:extLst>
          </p:cNvPr>
          <p:cNvCxnSpPr>
            <a:cxnSpLocks/>
          </p:cNvCxnSpPr>
          <p:nvPr/>
        </p:nvCxnSpPr>
        <p:spPr>
          <a:xfrm>
            <a:off x="5868144" y="2750060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292431" y="3592943"/>
            <a:ext cx="74888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Determinar:</a:t>
            </a:r>
          </a:p>
          <a:p>
            <a:endParaRPr lang="pt-BR" dirty="0"/>
          </a:p>
          <a:p>
            <a:pPr marL="342900" indent="-342900">
              <a:buAutoNum type="arabicParenR"/>
            </a:pPr>
            <a:r>
              <a:rPr lang="pt-BR" dirty="0"/>
              <a:t>Área da seção transversal em cm²</a:t>
            </a:r>
          </a:p>
          <a:p>
            <a:pPr marL="342900" indent="-342900">
              <a:buAutoNum type="arabicParenR"/>
            </a:pPr>
            <a:r>
              <a:rPr lang="pt-BR" dirty="0"/>
              <a:t>Peso da viga em kg/m</a:t>
            </a:r>
          </a:p>
          <a:p>
            <a:pPr marL="342900" indent="-342900">
              <a:buAutoNum type="arabicParenR"/>
            </a:pPr>
            <a:r>
              <a:rPr lang="pt-BR" dirty="0"/>
              <a:t>Momento de Inércia </a:t>
            </a:r>
            <a:r>
              <a:rPr lang="pt-BR" dirty="0" err="1"/>
              <a:t>Ix</a:t>
            </a:r>
            <a:r>
              <a:rPr lang="pt-BR" dirty="0"/>
              <a:t> em cm4</a:t>
            </a:r>
          </a:p>
          <a:p>
            <a:pPr marL="342900" indent="-342900">
              <a:buAutoNum type="arabicParenR"/>
            </a:pPr>
            <a:r>
              <a:rPr lang="pt-BR" dirty="0"/>
              <a:t>Flecha máxima em mm</a:t>
            </a:r>
          </a:p>
          <a:p>
            <a:pPr marL="342900" indent="-342900">
              <a:buAutoNum type="arabicParenR"/>
            </a:pPr>
            <a:r>
              <a:rPr lang="pt-BR" dirty="0"/>
              <a:t>Momento Fletor Máximo que leva a peça ao escoamento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8396" y="2785900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</p:spTree>
    <p:extLst>
      <p:ext uri="{BB962C8B-B14F-4D97-AF65-F5344CB8AC3E}">
        <p14:creationId xmlns:p14="http://schemas.microsoft.com/office/powerpoint/2010/main" val="330868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1095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092280" y="264098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A4E8ECF7-E2CC-4D4C-896A-4770AFAF99C2}"/>
              </a:ext>
            </a:extLst>
          </p:cNvPr>
          <p:cNvSpPr txBox="1"/>
          <p:nvPr/>
        </p:nvSpPr>
        <p:spPr>
          <a:xfrm rot="16200000">
            <a:off x="6845769" y="191433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400</a:t>
            </a:r>
          </a:p>
        </p:txBody>
      </p:sp>
      <p:cxnSp>
        <p:nvCxnSpPr>
          <p:cNvPr id="144" name="Conector de Seta Reta 143">
            <a:extLst>
              <a:ext uri="{FF2B5EF4-FFF2-40B4-BE49-F238E27FC236}">
                <a16:creationId xmlns:a16="http://schemas.microsoft.com/office/drawing/2014/main" id="{424F1351-F6A2-46BC-813B-EC73591E1ACE}"/>
              </a:ext>
            </a:extLst>
          </p:cNvPr>
          <p:cNvCxnSpPr>
            <a:cxnSpLocks/>
          </p:cNvCxnSpPr>
          <p:nvPr/>
        </p:nvCxnSpPr>
        <p:spPr>
          <a:xfrm flipH="1">
            <a:off x="7522058" y="1340768"/>
            <a:ext cx="7138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FDAE86B9-41D4-40C6-9ECD-0F9F56516F31}"/>
              </a:ext>
            </a:extLst>
          </p:cNvPr>
          <p:cNvCxnSpPr>
            <a:cxnSpLocks/>
          </p:cNvCxnSpPr>
          <p:nvPr/>
        </p:nvCxnSpPr>
        <p:spPr>
          <a:xfrm>
            <a:off x="7525207" y="1176919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273C4276-70FB-4AB5-8D57-F7DFCB12AF91}"/>
              </a:ext>
            </a:extLst>
          </p:cNvPr>
          <p:cNvCxnSpPr>
            <a:cxnSpLocks/>
          </p:cNvCxnSpPr>
          <p:nvPr/>
        </p:nvCxnSpPr>
        <p:spPr>
          <a:xfrm>
            <a:off x="8235899" y="1185437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A82958A9-098D-4F0B-ADEF-581D422DB369}"/>
              </a:ext>
            </a:extLst>
          </p:cNvPr>
          <p:cNvSpPr txBox="1"/>
          <p:nvPr/>
        </p:nvSpPr>
        <p:spPr>
          <a:xfrm>
            <a:off x="7664090" y="108719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150</a:t>
            </a:r>
          </a:p>
        </p:txBody>
      </p: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FD742F69-A9BF-4952-8434-10B8BE8D55BD}"/>
              </a:ext>
            </a:extLst>
          </p:cNvPr>
          <p:cNvCxnSpPr>
            <a:cxnSpLocks/>
          </p:cNvCxnSpPr>
          <p:nvPr/>
        </p:nvCxnSpPr>
        <p:spPr>
          <a:xfrm>
            <a:off x="7956376" y="15472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F62DCC6-87F1-450F-BDAC-E486412B9C05}"/>
              </a:ext>
            </a:extLst>
          </p:cNvPr>
          <p:cNvCxnSpPr>
            <a:cxnSpLocks/>
          </p:cNvCxnSpPr>
          <p:nvPr/>
        </p:nvCxnSpPr>
        <p:spPr>
          <a:xfrm>
            <a:off x="7956376" y="163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de Seta Reta 150">
            <a:extLst>
              <a:ext uri="{FF2B5EF4-FFF2-40B4-BE49-F238E27FC236}">
                <a16:creationId xmlns:a16="http://schemas.microsoft.com/office/drawing/2014/main" id="{52573F13-6454-407A-A9B3-592F28B20C41}"/>
              </a:ext>
            </a:extLst>
          </p:cNvPr>
          <p:cNvCxnSpPr>
            <a:cxnSpLocks/>
          </p:cNvCxnSpPr>
          <p:nvPr/>
        </p:nvCxnSpPr>
        <p:spPr>
          <a:xfrm>
            <a:off x="8388424" y="1623483"/>
            <a:ext cx="0" cy="293349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>
            <a:extLst>
              <a:ext uri="{FF2B5EF4-FFF2-40B4-BE49-F238E27FC236}">
                <a16:creationId xmlns:a16="http://schemas.microsoft.com/office/drawing/2014/main" id="{A25893D3-34CA-499C-97AA-BC2C90DE6419}"/>
              </a:ext>
            </a:extLst>
          </p:cNvPr>
          <p:cNvCxnSpPr>
            <a:cxnSpLocks/>
          </p:cNvCxnSpPr>
          <p:nvPr/>
        </p:nvCxnSpPr>
        <p:spPr>
          <a:xfrm flipV="1">
            <a:off x="8395989" y="1337180"/>
            <a:ext cx="0" cy="2139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5082172A-91F1-4A6E-8069-D3D75E45721A}"/>
              </a:ext>
            </a:extLst>
          </p:cNvPr>
          <p:cNvSpPr txBox="1"/>
          <p:nvPr/>
        </p:nvSpPr>
        <p:spPr>
          <a:xfrm rot="16200000">
            <a:off x="8094334" y="1650041"/>
            <a:ext cx="41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12</a:t>
            </a:r>
          </a:p>
        </p:txBody>
      </p:sp>
      <p:cxnSp>
        <p:nvCxnSpPr>
          <p:cNvPr id="154" name="Conector de Seta Reta 153">
            <a:extLst>
              <a:ext uri="{FF2B5EF4-FFF2-40B4-BE49-F238E27FC236}">
                <a16:creationId xmlns:a16="http://schemas.microsoft.com/office/drawing/2014/main" id="{9CAB0A14-8675-42DC-ABE4-C80509E53DDC}"/>
              </a:ext>
            </a:extLst>
          </p:cNvPr>
          <p:cNvCxnSpPr>
            <a:cxnSpLocks/>
          </p:cNvCxnSpPr>
          <p:nvPr/>
        </p:nvCxnSpPr>
        <p:spPr>
          <a:xfrm flipV="1">
            <a:off x="7922670" y="2348032"/>
            <a:ext cx="199060" cy="209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00444BEB-13AC-4D98-810B-B274060D5725}"/>
              </a:ext>
            </a:extLst>
          </p:cNvPr>
          <p:cNvCxnSpPr>
            <a:cxnSpLocks/>
          </p:cNvCxnSpPr>
          <p:nvPr/>
        </p:nvCxnSpPr>
        <p:spPr>
          <a:xfrm flipH="1">
            <a:off x="7591894" y="2351080"/>
            <a:ext cx="231112" cy="316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EF229B03-AF01-43FC-BF8E-61F33461217D}"/>
              </a:ext>
            </a:extLst>
          </p:cNvPr>
          <p:cNvSpPr txBox="1"/>
          <p:nvPr/>
        </p:nvSpPr>
        <p:spPr>
          <a:xfrm>
            <a:off x="7512992" y="2127445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8</a:t>
            </a:r>
          </a:p>
        </p:txBody>
      </p: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5E2EDF10-E2F5-4495-B4CE-6B9A160CD597}"/>
              </a:ext>
            </a:extLst>
          </p:cNvPr>
          <p:cNvSpPr txBox="1"/>
          <p:nvPr/>
        </p:nvSpPr>
        <p:spPr>
          <a:xfrm>
            <a:off x="8159477" y="1906403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x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693161" y="1303489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588148" y="1031574"/>
            <a:ext cx="748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1) Determinar a área da seção transversal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8396" y="2785900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8" name="CaixaDeTexto 177">
                <a:extLst>
                  <a:ext uri="{FF2B5EF4-FFF2-40B4-BE49-F238E27FC236}">
                    <a16:creationId xmlns:a16="http://schemas.microsoft.com/office/drawing/2014/main" id="{B7D8DDCD-CC35-4883-9750-FFAAE5E7B7AF}"/>
                  </a:ext>
                </a:extLst>
              </p:cNvPr>
              <p:cNvSpPr txBox="1"/>
              <p:nvPr/>
            </p:nvSpPr>
            <p:spPr>
              <a:xfrm>
                <a:off x="908101" y="2625133"/>
                <a:ext cx="48770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=2 . 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15 . 1,2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40−2 . 1,2</m:t>
                          </m:r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. 0,8=66,08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78" name="CaixaDeTexto 177">
                <a:extLst>
                  <a:ext uri="{FF2B5EF4-FFF2-40B4-BE49-F238E27FC236}">
                    <a16:creationId xmlns:a16="http://schemas.microsoft.com/office/drawing/2014/main" id="{B7D8DDCD-CC35-4883-9750-FFAAE5E7B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01" y="2625133"/>
                <a:ext cx="4877040" cy="276999"/>
              </a:xfrm>
              <a:prstGeom prst="rect">
                <a:avLst/>
              </a:prstGeom>
              <a:blipFill>
                <a:blip r:embed="rId2"/>
                <a:stretch>
                  <a:fillRect l="-750" t="-11111" r="-1000" b="-13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12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1095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092280" y="264098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A4E8ECF7-E2CC-4D4C-896A-4770AFAF99C2}"/>
              </a:ext>
            </a:extLst>
          </p:cNvPr>
          <p:cNvSpPr txBox="1"/>
          <p:nvPr/>
        </p:nvSpPr>
        <p:spPr>
          <a:xfrm rot="16200000">
            <a:off x="6845769" y="191433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400</a:t>
            </a:r>
          </a:p>
        </p:txBody>
      </p:sp>
      <p:cxnSp>
        <p:nvCxnSpPr>
          <p:cNvPr id="144" name="Conector de Seta Reta 143">
            <a:extLst>
              <a:ext uri="{FF2B5EF4-FFF2-40B4-BE49-F238E27FC236}">
                <a16:creationId xmlns:a16="http://schemas.microsoft.com/office/drawing/2014/main" id="{424F1351-F6A2-46BC-813B-EC73591E1ACE}"/>
              </a:ext>
            </a:extLst>
          </p:cNvPr>
          <p:cNvCxnSpPr>
            <a:cxnSpLocks/>
          </p:cNvCxnSpPr>
          <p:nvPr/>
        </p:nvCxnSpPr>
        <p:spPr>
          <a:xfrm flipH="1">
            <a:off x="7522058" y="1340768"/>
            <a:ext cx="7138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FDAE86B9-41D4-40C6-9ECD-0F9F56516F31}"/>
              </a:ext>
            </a:extLst>
          </p:cNvPr>
          <p:cNvCxnSpPr>
            <a:cxnSpLocks/>
          </p:cNvCxnSpPr>
          <p:nvPr/>
        </p:nvCxnSpPr>
        <p:spPr>
          <a:xfrm>
            <a:off x="7525207" y="1176919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273C4276-70FB-4AB5-8D57-F7DFCB12AF91}"/>
              </a:ext>
            </a:extLst>
          </p:cNvPr>
          <p:cNvCxnSpPr>
            <a:cxnSpLocks/>
          </p:cNvCxnSpPr>
          <p:nvPr/>
        </p:nvCxnSpPr>
        <p:spPr>
          <a:xfrm>
            <a:off x="8235899" y="1185437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A82958A9-098D-4F0B-ADEF-581D422DB369}"/>
              </a:ext>
            </a:extLst>
          </p:cNvPr>
          <p:cNvSpPr txBox="1"/>
          <p:nvPr/>
        </p:nvSpPr>
        <p:spPr>
          <a:xfrm>
            <a:off x="7664090" y="108719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150</a:t>
            </a:r>
          </a:p>
        </p:txBody>
      </p: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FD742F69-A9BF-4952-8434-10B8BE8D55BD}"/>
              </a:ext>
            </a:extLst>
          </p:cNvPr>
          <p:cNvCxnSpPr>
            <a:cxnSpLocks/>
          </p:cNvCxnSpPr>
          <p:nvPr/>
        </p:nvCxnSpPr>
        <p:spPr>
          <a:xfrm>
            <a:off x="7956376" y="15472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F62DCC6-87F1-450F-BDAC-E486412B9C05}"/>
              </a:ext>
            </a:extLst>
          </p:cNvPr>
          <p:cNvCxnSpPr>
            <a:cxnSpLocks/>
          </p:cNvCxnSpPr>
          <p:nvPr/>
        </p:nvCxnSpPr>
        <p:spPr>
          <a:xfrm>
            <a:off x="7956376" y="163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de Seta Reta 150">
            <a:extLst>
              <a:ext uri="{FF2B5EF4-FFF2-40B4-BE49-F238E27FC236}">
                <a16:creationId xmlns:a16="http://schemas.microsoft.com/office/drawing/2014/main" id="{52573F13-6454-407A-A9B3-592F28B20C41}"/>
              </a:ext>
            </a:extLst>
          </p:cNvPr>
          <p:cNvCxnSpPr>
            <a:cxnSpLocks/>
          </p:cNvCxnSpPr>
          <p:nvPr/>
        </p:nvCxnSpPr>
        <p:spPr>
          <a:xfrm>
            <a:off x="8388424" y="1623483"/>
            <a:ext cx="0" cy="293349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>
            <a:extLst>
              <a:ext uri="{FF2B5EF4-FFF2-40B4-BE49-F238E27FC236}">
                <a16:creationId xmlns:a16="http://schemas.microsoft.com/office/drawing/2014/main" id="{A25893D3-34CA-499C-97AA-BC2C90DE6419}"/>
              </a:ext>
            </a:extLst>
          </p:cNvPr>
          <p:cNvCxnSpPr>
            <a:cxnSpLocks/>
          </p:cNvCxnSpPr>
          <p:nvPr/>
        </p:nvCxnSpPr>
        <p:spPr>
          <a:xfrm flipV="1">
            <a:off x="8395989" y="1337180"/>
            <a:ext cx="0" cy="2139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5082172A-91F1-4A6E-8069-D3D75E45721A}"/>
              </a:ext>
            </a:extLst>
          </p:cNvPr>
          <p:cNvSpPr txBox="1"/>
          <p:nvPr/>
        </p:nvSpPr>
        <p:spPr>
          <a:xfrm rot="16200000">
            <a:off x="8094334" y="1650041"/>
            <a:ext cx="41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12</a:t>
            </a:r>
          </a:p>
        </p:txBody>
      </p:sp>
      <p:cxnSp>
        <p:nvCxnSpPr>
          <p:cNvPr id="154" name="Conector de Seta Reta 153">
            <a:extLst>
              <a:ext uri="{FF2B5EF4-FFF2-40B4-BE49-F238E27FC236}">
                <a16:creationId xmlns:a16="http://schemas.microsoft.com/office/drawing/2014/main" id="{9CAB0A14-8675-42DC-ABE4-C80509E53DDC}"/>
              </a:ext>
            </a:extLst>
          </p:cNvPr>
          <p:cNvCxnSpPr>
            <a:cxnSpLocks/>
          </p:cNvCxnSpPr>
          <p:nvPr/>
        </p:nvCxnSpPr>
        <p:spPr>
          <a:xfrm flipV="1">
            <a:off x="7922670" y="2348032"/>
            <a:ext cx="199060" cy="209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00444BEB-13AC-4D98-810B-B274060D5725}"/>
              </a:ext>
            </a:extLst>
          </p:cNvPr>
          <p:cNvCxnSpPr>
            <a:cxnSpLocks/>
          </p:cNvCxnSpPr>
          <p:nvPr/>
        </p:nvCxnSpPr>
        <p:spPr>
          <a:xfrm flipH="1">
            <a:off x="7591894" y="2351080"/>
            <a:ext cx="231112" cy="316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EF229B03-AF01-43FC-BF8E-61F33461217D}"/>
              </a:ext>
            </a:extLst>
          </p:cNvPr>
          <p:cNvSpPr txBox="1"/>
          <p:nvPr/>
        </p:nvSpPr>
        <p:spPr>
          <a:xfrm>
            <a:off x="7512992" y="2127445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8</a:t>
            </a:r>
          </a:p>
        </p:txBody>
      </p: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5E2EDF10-E2F5-4495-B4CE-6B9A160CD597}"/>
              </a:ext>
            </a:extLst>
          </p:cNvPr>
          <p:cNvSpPr txBox="1"/>
          <p:nvPr/>
        </p:nvSpPr>
        <p:spPr>
          <a:xfrm>
            <a:off x="8159477" y="1906403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x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693161" y="1303489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588148" y="1031574"/>
            <a:ext cx="748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2) Determinar o peso da viga em kg/m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8396" y="2785900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8" name="CaixaDeTexto 177">
                <a:extLst>
                  <a:ext uri="{FF2B5EF4-FFF2-40B4-BE49-F238E27FC236}">
                    <a16:creationId xmlns:a16="http://schemas.microsoft.com/office/drawing/2014/main" id="{B7D8DDCD-CC35-4883-9750-FFAAE5E7B7AF}"/>
                  </a:ext>
                </a:extLst>
              </p:cNvPr>
              <p:cNvSpPr txBox="1"/>
              <p:nvPr/>
            </p:nvSpPr>
            <p:spPr>
              <a:xfrm>
                <a:off x="747975" y="1662310"/>
                <a:ext cx="18022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=78,50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𝑘𝑁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³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78" name="CaixaDeTexto 177">
                <a:extLst>
                  <a:ext uri="{FF2B5EF4-FFF2-40B4-BE49-F238E27FC236}">
                    <a16:creationId xmlns:a16="http://schemas.microsoft.com/office/drawing/2014/main" id="{B7D8DDCD-CC35-4883-9750-FFAAE5E7B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75" y="1662310"/>
                <a:ext cx="1802225" cy="276999"/>
              </a:xfrm>
              <a:prstGeom prst="rect">
                <a:avLst/>
              </a:prstGeom>
              <a:blipFill>
                <a:blip r:embed="rId2"/>
                <a:stretch>
                  <a:fillRect l="-2712" t="-11111" r="-4068" b="-355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9" name="CaixaDeTexto 178">
                <a:extLst>
                  <a:ext uri="{FF2B5EF4-FFF2-40B4-BE49-F238E27FC236}">
                    <a16:creationId xmlns:a16="http://schemas.microsoft.com/office/drawing/2014/main" id="{397E0AD2-7F39-4BF3-9E4E-D937AA144155}"/>
                  </a:ext>
                </a:extLst>
              </p:cNvPr>
              <p:cNvSpPr txBox="1"/>
              <p:nvPr/>
            </p:nvSpPr>
            <p:spPr>
              <a:xfrm>
                <a:off x="440522" y="2170430"/>
                <a:ext cx="6270050" cy="611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𝑘𝑁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p>
                            <m:sSupPr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𝑘𝑔𝑓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𝑘𝑔𝑓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𝑘𝑔𝑓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² .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79" name="CaixaDeTexto 178">
                <a:extLst>
                  <a:ext uri="{FF2B5EF4-FFF2-40B4-BE49-F238E27FC236}">
                    <a16:creationId xmlns:a16="http://schemas.microsoft.com/office/drawing/2014/main" id="{397E0AD2-7F39-4BF3-9E4E-D937AA144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22" y="2170430"/>
                <a:ext cx="6270050" cy="6111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CaixaDeTexto 179">
                <a:extLst>
                  <a:ext uri="{FF2B5EF4-FFF2-40B4-BE49-F238E27FC236}">
                    <a16:creationId xmlns:a16="http://schemas.microsoft.com/office/drawing/2014/main" id="{B7646D9D-E874-48D1-9602-F273418BE73E}"/>
                  </a:ext>
                </a:extLst>
              </p:cNvPr>
              <p:cNvSpPr txBox="1"/>
              <p:nvPr/>
            </p:nvSpPr>
            <p:spPr>
              <a:xfrm>
                <a:off x="668690" y="3039047"/>
                <a:ext cx="1981696" cy="577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𝑘𝑔𝑓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[100.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0" name="CaixaDeTexto 179">
                <a:extLst>
                  <a:ext uri="{FF2B5EF4-FFF2-40B4-BE49-F238E27FC236}">
                    <a16:creationId xmlns:a16="http://schemas.microsoft.com/office/drawing/2014/main" id="{B7646D9D-E874-48D1-9602-F273418BE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90" y="3039047"/>
                <a:ext cx="1981696" cy="5778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1" name="CaixaDeTexto 180">
                <a:extLst>
                  <a:ext uri="{FF2B5EF4-FFF2-40B4-BE49-F238E27FC236}">
                    <a16:creationId xmlns:a16="http://schemas.microsoft.com/office/drawing/2014/main" id="{54795063-AE2E-4044-AFDB-A8A76AE4EADF}"/>
                  </a:ext>
                </a:extLst>
              </p:cNvPr>
              <p:cNvSpPr txBox="1"/>
              <p:nvPr/>
            </p:nvSpPr>
            <p:spPr>
              <a:xfrm>
                <a:off x="674822" y="3985777"/>
                <a:ext cx="18249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=0,78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1" name="CaixaDeTexto 180">
                <a:extLst>
                  <a:ext uri="{FF2B5EF4-FFF2-40B4-BE49-F238E27FC236}">
                    <a16:creationId xmlns:a16="http://schemas.microsoft.com/office/drawing/2014/main" id="{54795063-AE2E-4044-AFDB-A8A76AE4E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22" y="3985777"/>
                <a:ext cx="1824923" cy="276999"/>
              </a:xfrm>
              <a:prstGeom prst="rect">
                <a:avLst/>
              </a:prstGeom>
              <a:blipFill>
                <a:blip r:embed="rId5"/>
                <a:stretch>
                  <a:fillRect l="-1338" t="-2222" r="-1672" b="-355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3" name="CaixaDeTexto 182">
            <a:extLst>
              <a:ext uri="{FF2B5EF4-FFF2-40B4-BE49-F238E27FC236}">
                <a16:creationId xmlns:a16="http://schemas.microsoft.com/office/drawing/2014/main" id="{E54003DC-AA67-46F4-BA73-1FA391F8CEB7}"/>
              </a:ext>
            </a:extLst>
          </p:cNvPr>
          <p:cNvSpPr txBox="1"/>
          <p:nvPr/>
        </p:nvSpPr>
        <p:spPr>
          <a:xfrm>
            <a:off x="2604370" y="3961577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Para cada cm² de área da seção transversal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" name="CaixaDeTexto 183">
                <a:extLst>
                  <a:ext uri="{FF2B5EF4-FFF2-40B4-BE49-F238E27FC236}">
                    <a16:creationId xmlns:a16="http://schemas.microsoft.com/office/drawing/2014/main" id="{BD9A0165-50AD-4000-8DBD-E1B15A61C84B}"/>
                  </a:ext>
                </a:extLst>
              </p:cNvPr>
              <p:cNvSpPr txBox="1"/>
              <p:nvPr/>
            </p:nvSpPr>
            <p:spPr>
              <a:xfrm>
                <a:off x="666190" y="4573425"/>
                <a:ext cx="34375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=0,78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 . 66,08=51,87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4" name="CaixaDeTexto 183">
                <a:extLst>
                  <a:ext uri="{FF2B5EF4-FFF2-40B4-BE49-F238E27FC236}">
                    <a16:creationId xmlns:a16="http://schemas.microsoft.com/office/drawing/2014/main" id="{BD9A0165-50AD-4000-8DBD-E1B15A61C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90" y="4573425"/>
                <a:ext cx="3437544" cy="276999"/>
              </a:xfrm>
              <a:prstGeom prst="rect">
                <a:avLst/>
              </a:prstGeom>
              <a:blipFill>
                <a:blip r:embed="rId6"/>
                <a:stretch>
                  <a:fillRect l="-532" t="-2174" r="-532" b="-326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02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1095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092280" y="264098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A4E8ECF7-E2CC-4D4C-896A-4770AFAF99C2}"/>
              </a:ext>
            </a:extLst>
          </p:cNvPr>
          <p:cNvSpPr txBox="1"/>
          <p:nvPr/>
        </p:nvSpPr>
        <p:spPr>
          <a:xfrm rot="16200000">
            <a:off x="6845769" y="191433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400</a:t>
            </a:r>
          </a:p>
        </p:txBody>
      </p:sp>
      <p:cxnSp>
        <p:nvCxnSpPr>
          <p:cNvPr id="144" name="Conector de Seta Reta 143">
            <a:extLst>
              <a:ext uri="{FF2B5EF4-FFF2-40B4-BE49-F238E27FC236}">
                <a16:creationId xmlns:a16="http://schemas.microsoft.com/office/drawing/2014/main" id="{424F1351-F6A2-46BC-813B-EC73591E1ACE}"/>
              </a:ext>
            </a:extLst>
          </p:cNvPr>
          <p:cNvCxnSpPr>
            <a:cxnSpLocks/>
          </p:cNvCxnSpPr>
          <p:nvPr/>
        </p:nvCxnSpPr>
        <p:spPr>
          <a:xfrm flipH="1">
            <a:off x="7522058" y="1340768"/>
            <a:ext cx="7138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FDAE86B9-41D4-40C6-9ECD-0F9F56516F31}"/>
              </a:ext>
            </a:extLst>
          </p:cNvPr>
          <p:cNvCxnSpPr>
            <a:cxnSpLocks/>
          </p:cNvCxnSpPr>
          <p:nvPr/>
        </p:nvCxnSpPr>
        <p:spPr>
          <a:xfrm>
            <a:off x="7525207" y="1176919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273C4276-70FB-4AB5-8D57-F7DFCB12AF91}"/>
              </a:ext>
            </a:extLst>
          </p:cNvPr>
          <p:cNvCxnSpPr>
            <a:cxnSpLocks/>
          </p:cNvCxnSpPr>
          <p:nvPr/>
        </p:nvCxnSpPr>
        <p:spPr>
          <a:xfrm>
            <a:off x="8235899" y="1185437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A82958A9-098D-4F0B-ADEF-581D422DB369}"/>
              </a:ext>
            </a:extLst>
          </p:cNvPr>
          <p:cNvSpPr txBox="1"/>
          <p:nvPr/>
        </p:nvSpPr>
        <p:spPr>
          <a:xfrm>
            <a:off x="7664090" y="108719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150</a:t>
            </a:r>
          </a:p>
        </p:txBody>
      </p: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FD742F69-A9BF-4952-8434-10B8BE8D55BD}"/>
              </a:ext>
            </a:extLst>
          </p:cNvPr>
          <p:cNvCxnSpPr>
            <a:cxnSpLocks/>
          </p:cNvCxnSpPr>
          <p:nvPr/>
        </p:nvCxnSpPr>
        <p:spPr>
          <a:xfrm>
            <a:off x="7956376" y="15472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F62DCC6-87F1-450F-BDAC-E486412B9C05}"/>
              </a:ext>
            </a:extLst>
          </p:cNvPr>
          <p:cNvCxnSpPr>
            <a:cxnSpLocks/>
          </p:cNvCxnSpPr>
          <p:nvPr/>
        </p:nvCxnSpPr>
        <p:spPr>
          <a:xfrm>
            <a:off x="7956376" y="163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de Seta Reta 150">
            <a:extLst>
              <a:ext uri="{FF2B5EF4-FFF2-40B4-BE49-F238E27FC236}">
                <a16:creationId xmlns:a16="http://schemas.microsoft.com/office/drawing/2014/main" id="{52573F13-6454-407A-A9B3-592F28B20C41}"/>
              </a:ext>
            </a:extLst>
          </p:cNvPr>
          <p:cNvCxnSpPr>
            <a:cxnSpLocks/>
          </p:cNvCxnSpPr>
          <p:nvPr/>
        </p:nvCxnSpPr>
        <p:spPr>
          <a:xfrm>
            <a:off x="8388424" y="1623483"/>
            <a:ext cx="0" cy="293349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>
            <a:extLst>
              <a:ext uri="{FF2B5EF4-FFF2-40B4-BE49-F238E27FC236}">
                <a16:creationId xmlns:a16="http://schemas.microsoft.com/office/drawing/2014/main" id="{A25893D3-34CA-499C-97AA-BC2C90DE6419}"/>
              </a:ext>
            </a:extLst>
          </p:cNvPr>
          <p:cNvCxnSpPr>
            <a:cxnSpLocks/>
          </p:cNvCxnSpPr>
          <p:nvPr/>
        </p:nvCxnSpPr>
        <p:spPr>
          <a:xfrm flipV="1">
            <a:off x="8395989" y="1337180"/>
            <a:ext cx="0" cy="2139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5082172A-91F1-4A6E-8069-D3D75E45721A}"/>
              </a:ext>
            </a:extLst>
          </p:cNvPr>
          <p:cNvSpPr txBox="1"/>
          <p:nvPr/>
        </p:nvSpPr>
        <p:spPr>
          <a:xfrm rot="16200000">
            <a:off x="8094334" y="1650041"/>
            <a:ext cx="41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12</a:t>
            </a:r>
          </a:p>
        </p:txBody>
      </p:sp>
      <p:cxnSp>
        <p:nvCxnSpPr>
          <p:cNvPr id="154" name="Conector de Seta Reta 153">
            <a:extLst>
              <a:ext uri="{FF2B5EF4-FFF2-40B4-BE49-F238E27FC236}">
                <a16:creationId xmlns:a16="http://schemas.microsoft.com/office/drawing/2014/main" id="{9CAB0A14-8675-42DC-ABE4-C80509E53DDC}"/>
              </a:ext>
            </a:extLst>
          </p:cNvPr>
          <p:cNvCxnSpPr>
            <a:cxnSpLocks/>
          </p:cNvCxnSpPr>
          <p:nvPr/>
        </p:nvCxnSpPr>
        <p:spPr>
          <a:xfrm flipV="1">
            <a:off x="7922670" y="2348032"/>
            <a:ext cx="199060" cy="209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00444BEB-13AC-4D98-810B-B274060D5725}"/>
              </a:ext>
            </a:extLst>
          </p:cNvPr>
          <p:cNvCxnSpPr>
            <a:cxnSpLocks/>
          </p:cNvCxnSpPr>
          <p:nvPr/>
        </p:nvCxnSpPr>
        <p:spPr>
          <a:xfrm flipH="1">
            <a:off x="7591894" y="2351080"/>
            <a:ext cx="231112" cy="316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EF229B03-AF01-43FC-BF8E-61F33461217D}"/>
              </a:ext>
            </a:extLst>
          </p:cNvPr>
          <p:cNvSpPr txBox="1"/>
          <p:nvPr/>
        </p:nvSpPr>
        <p:spPr>
          <a:xfrm>
            <a:off x="7512992" y="2127445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8</a:t>
            </a:r>
          </a:p>
        </p:txBody>
      </p: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5E2EDF10-E2F5-4495-B4CE-6B9A160CD597}"/>
              </a:ext>
            </a:extLst>
          </p:cNvPr>
          <p:cNvSpPr txBox="1"/>
          <p:nvPr/>
        </p:nvSpPr>
        <p:spPr>
          <a:xfrm>
            <a:off x="8159477" y="1906403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x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693161" y="1303489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588148" y="1031574"/>
            <a:ext cx="748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3) Determinar o Momento de Inércia </a:t>
            </a:r>
            <a:r>
              <a:rPr lang="pt-BR" dirty="0" err="1"/>
              <a:t>Ix</a:t>
            </a:r>
            <a:r>
              <a:rPr lang="pt-BR" dirty="0"/>
              <a:t> em cm4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8396" y="2785900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5" name="CaixaDeTexto 184">
                <a:extLst>
                  <a:ext uri="{FF2B5EF4-FFF2-40B4-BE49-F238E27FC236}">
                    <a16:creationId xmlns:a16="http://schemas.microsoft.com/office/drawing/2014/main" id="{F065BCFC-3493-4582-B801-B1F3C76CC8A6}"/>
                  </a:ext>
                </a:extLst>
              </p:cNvPr>
              <p:cNvSpPr txBox="1"/>
              <p:nvPr/>
            </p:nvSpPr>
            <p:spPr>
              <a:xfrm>
                <a:off x="908100" y="1523345"/>
                <a:ext cx="20483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𝑡𝑒𝑜𝑟𝑒𝑚𝑎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𝑑𝑒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𝑆𝑡𝑒𝑖𝑛𝑒𝑟</m:t>
                      </m:r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5" name="CaixaDeTexto 184">
                <a:extLst>
                  <a:ext uri="{FF2B5EF4-FFF2-40B4-BE49-F238E27FC236}">
                    <a16:creationId xmlns:a16="http://schemas.microsoft.com/office/drawing/2014/main" id="{F065BCFC-3493-4582-B801-B1F3C76CC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00" y="1523345"/>
                <a:ext cx="2048381" cy="276999"/>
              </a:xfrm>
              <a:prstGeom prst="rect">
                <a:avLst/>
              </a:prstGeom>
              <a:blipFill>
                <a:blip r:embed="rId2"/>
                <a:stretch>
                  <a:fillRect l="-2083" r="-2381" b="-888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6" name="CaixaDeTexto 185">
                <a:extLst>
                  <a:ext uri="{FF2B5EF4-FFF2-40B4-BE49-F238E27FC236}">
                    <a16:creationId xmlns:a16="http://schemas.microsoft.com/office/drawing/2014/main" id="{5A15FC95-BDF3-409B-A103-73B837388E44}"/>
                  </a:ext>
                </a:extLst>
              </p:cNvPr>
              <p:cNvSpPr txBox="1"/>
              <p:nvPr/>
            </p:nvSpPr>
            <p:spPr>
              <a:xfrm>
                <a:off x="999214" y="1812258"/>
                <a:ext cx="1866152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²)</m:t>
                          </m:r>
                        </m:e>
                      </m:nary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6" name="CaixaDeTexto 185">
                <a:extLst>
                  <a:ext uri="{FF2B5EF4-FFF2-40B4-BE49-F238E27FC236}">
                    <a16:creationId xmlns:a16="http://schemas.microsoft.com/office/drawing/2014/main" id="{5A15FC95-BDF3-409B-A103-73B837388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14" y="1812258"/>
                <a:ext cx="1866152" cy="670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7" name="CaixaDeTexto 186">
                <a:extLst>
                  <a:ext uri="{FF2B5EF4-FFF2-40B4-BE49-F238E27FC236}">
                    <a16:creationId xmlns:a16="http://schemas.microsoft.com/office/drawing/2014/main" id="{6F128959-FD05-42E6-B181-D2F12A6A4805}"/>
                  </a:ext>
                </a:extLst>
              </p:cNvPr>
              <p:cNvSpPr txBox="1"/>
              <p:nvPr/>
            </p:nvSpPr>
            <p:spPr>
              <a:xfrm>
                <a:off x="395536" y="2897127"/>
                <a:ext cx="6579365" cy="4860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15 . </m:t>
                              </m:r>
                              <m:sSup>
                                <m:sSupPr>
                                  <m:ctrlPr>
                                    <a:rPr 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1,2</m:t>
                                  </m:r>
                                </m:e>
                                <m:sup>
                                  <m:r>
                                    <a:rPr 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15 . 1,2</m:t>
                              </m:r>
                            </m:e>
                          </m:d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 </m:t>
                          </m:r>
                          <m:sSup>
                            <m:sSupPr>
                              <m:ctrlP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20−0,6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t-B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 . (40−2</m:t>
                          </m:r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.1,2)³</m:t>
                          </m:r>
                        </m:num>
                        <m:den>
                          <m:r>
                            <a:rPr lang="pt-BR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pt-B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pt-BR" sz="1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1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40−2.1,2</m:t>
                              </m:r>
                            </m:e>
                          </m:d>
                          <m:r>
                            <a:rPr lang="pt-BR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.0,8</m:t>
                          </m:r>
                        </m:e>
                      </m:d>
                      <m:r>
                        <a:rPr lang="pt-B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.0²</m:t>
                      </m:r>
                    </m:oMath>
                  </m:oMathPara>
                </a14:m>
                <a:endParaRPr lang="pt-BR" sz="14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7" name="CaixaDeTexto 186">
                <a:extLst>
                  <a:ext uri="{FF2B5EF4-FFF2-40B4-BE49-F238E27FC236}">
                    <a16:creationId xmlns:a16="http://schemas.microsoft.com/office/drawing/2014/main" id="{6F128959-FD05-42E6-B181-D2F12A6A4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97127"/>
                <a:ext cx="6579365" cy="4860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8" name="CaixaDeTexto 187">
                <a:extLst>
                  <a:ext uri="{FF2B5EF4-FFF2-40B4-BE49-F238E27FC236}">
                    <a16:creationId xmlns:a16="http://schemas.microsoft.com/office/drawing/2014/main" id="{133E5D22-06FA-433B-9443-17A24F8F14E9}"/>
                  </a:ext>
                </a:extLst>
              </p:cNvPr>
              <p:cNvSpPr txBox="1"/>
              <p:nvPr/>
            </p:nvSpPr>
            <p:spPr>
              <a:xfrm>
                <a:off x="395536" y="3591053"/>
                <a:ext cx="3477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 . 6776,64+3543,82+0=17097</m:t>
                      </m:r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BR" sz="14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8" name="CaixaDeTexto 187">
                <a:extLst>
                  <a:ext uri="{FF2B5EF4-FFF2-40B4-BE49-F238E27FC236}">
                    <a16:creationId xmlns:a16="http://schemas.microsoft.com/office/drawing/2014/main" id="{133E5D22-06FA-433B-9443-17A24F8F1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591053"/>
                <a:ext cx="3477042" cy="215444"/>
              </a:xfrm>
              <a:prstGeom prst="rect">
                <a:avLst/>
              </a:prstGeom>
              <a:blipFill>
                <a:blip r:embed="rId5"/>
                <a:stretch>
                  <a:fillRect l="-702" b="-1428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9" name="CaixaDeTexto 188">
            <a:extLst>
              <a:ext uri="{FF2B5EF4-FFF2-40B4-BE49-F238E27FC236}">
                <a16:creationId xmlns:a16="http://schemas.microsoft.com/office/drawing/2014/main" id="{1AD4BA07-B3DB-47F9-85CF-130C1F9BB733}"/>
              </a:ext>
            </a:extLst>
          </p:cNvPr>
          <p:cNvSpPr txBox="1"/>
          <p:nvPr/>
        </p:nvSpPr>
        <p:spPr>
          <a:xfrm>
            <a:off x="383391" y="2560549"/>
            <a:ext cx="149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Método 1</a:t>
            </a:r>
          </a:p>
        </p:txBody>
      </p: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4DFA902A-CD3C-47A0-9207-145455BB4053}"/>
              </a:ext>
            </a:extLst>
          </p:cNvPr>
          <p:cNvSpPr txBox="1"/>
          <p:nvPr/>
        </p:nvSpPr>
        <p:spPr>
          <a:xfrm>
            <a:off x="252113" y="4021801"/>
            <a:ext cx="149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Método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1" name="CaixaDeTexto 190">
                <a:extLst>
                  <a:ext uri="{FF2B5EF4-FFF2-40B4-BE49-F238E27FC236}">
                    <a16:creationId xmlns:a16="http://schemas.microsoft.com/office/drawing/2014/main" id="{FCFBDDC2-1E5A-4A7C-A980-1ADE64CFC8D5}"/>
                  </a:ext>
                </a:extLst>
              </p:cNvPr>
              <p:cNvSpPr txBox="1"/>
              <p:nvPr/>
            </p:nvSpPr>
            <p:spPr>
              <a:xfrm>
                <a:off x="236541" y="4372584"/>
                <a:ext cx="6331669" cy="4860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 . 40³</m:t>
                          </m:r>
                        </m:num>
                        <m:den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−2.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pt-BR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7,5−0,4</m:t>
                                  </m:r>
                                </m:e>
                              </m:d>
                              <m:r>
                                <a:rPr lang="pt-BR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pt-BR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40−2.1,2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pt-BR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=80.000 −62902,9=17097</m:t>
                      </m:r>
                      <m:r>
                        <a:rPr 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BR" sz="14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1" name="CaixaDeTexto 190">
                <a:extLst>
                  <a:ext uri="{FF2B5EF4-FFF2-40B4-BE49-F238E27FC236}">
                    <a16:creationId xmlns:a16="http://schemas.microsoft.com/office/drawing/2014/main" id="{FCFBDDC2-1E5A-4A7C-A980-1ADE64CFC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41" y="4372584"/>
                <a:ext cx="6331669" cy="4860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43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1095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092280" y="264098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de Seta Reta 143">
            <a:extLst>
              <a:ext uri="{FF2B5EF4-FFF2-40B4-BE49-F238E27FC236}">
                <a16:creationId xmlns:a16="http://schemas.microsoft.com/office/drawing/2014/main" id="{424F1351-F6A2-46BC-813B-EC73591E1ACE}"/>
              </a:ext>
            </a:extLst>
          </p:cNvPr>
          <p:cNvCxnSpPr>
            <a:cxnSpLocks/>
          </p:cNvCxnSpPr>
          <p:nvPr/>
        </p:nvCxnSpPr>
        <p:spPr>
          <a:xfrm flipH="1">
            <a:off x="7522058" y="1340768"/>
            <a:ext cx="7138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FDAE86B9-41D4-40C6-9ECD-0F9F56516F31}"/>
              </a:ext>
            </a:extLst>
          </p:cNvPr>
          <p:cNvCxnSpPr>
            <a:cxnSpLocks/>
          </p:cNvCxnSpPr>
          <p:nvPr/>
        </p:nvCxnSpPr>
        <p:spPr>
          <a:xfrm>
            <a:off x="7525207" y="1176919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273C4276-70FB-4AB5-8D57-F7DFCB12AF91}"/>
              </a:ext>
            </a:extLst>
          </p:cNvPr>
          <p:cNvCxnSpPr>
            <a:cxnSpLocks/>
          </p:cNvCxnSpPr>
          <p:nvPr/>
        </p:nvCxnSpPr>
        <p:spPr>
          <a:xfrm>
            <a:off x="8235899" y="1185437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A82958A9-098D-4F0B-ADEF-581D422DB369}"/>
              </a:ext>
            </a:extLst>
          </p:cNvPr>
          <p:cNvSpPr txBox="1"/>
          <p:nvPr/>
        </p:nvSpPr>
        <p:spPr>
          <a:xfrm>
            <a:off x="7664090" y="1087198"/>
            <a:ext cx="50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150</a:t>
            </a:r>
          </a:p>
        </p:txBody>
      </p: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FD742F69-A9BF-4952-8434-10B8BE8D55BD}"/>
              </a:ext>
            </a:extLst>
          </p:cNvPr>
          <p:cNvCxnSpPr>
            <a:cxnSpLocks/>
          </p:cNvCxnSpPr>
          <p:nvPr/>
        </p:nvCxnSpPr>
        <p:spPr>
          <a:xfrm>
            <a:off x="7956376" y="15472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F62DCC6-87F1-450F-BDAC-E486412B9C05}"/>
              </a:ext>
            </a:extLst>
          </p:cNvPr>
          <p:cNvCxnSpPr>
            <a:cxnSpLocks/>
          </p:cNvCxnSpPr>
          <p:nvPr/>
        </p:nvCxnSpPr>
        <p:spPr>
          <a:xfrm>
            <a:off x="7956376" y="163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de Seta Reta 150">
            <a:extLst>
              <a:ext uri="{FF2B5EF4-FFF2-40B4-BE49-F238E27FC236}">
                <a16:creationId xmlns:a16="http://schemas.microsoft.com/office/drawing/2014/main" id="{52573F13-6454-407A-A9B3-592F28B20C41}"/>
              </a:ext>
            </a:extLst>
          </p:cNvPr>
          <p:cNvCxnSpPr>
            <a:cxnSpLocks/>
          </p:cNvCxnSpPr>
          <p:nvPr/>
        </p:nvCxnSpPr>
        <p:spPr>
          <a:xfrm>
            <a:off x="8388424" y="1623483"/>
            <a:ext cx="0" cy="293349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>
            <a:extLst>
              <a:ext uri="{FF2B5EF4-FFF2-40B4-BE49-F238E27FC236}">
                <a16:creationId xmlns:a16="http://schemas.microsoft.com/office/drawing/2014/main" id="{A25893D3-34CA-499C-97AA-BC2C90DE6419}"/>
              </a:ext>
            </a:extLst>
          </p:cNvPr>
          <p:cNvCxnSpPr>
            <a:cxnSpLocks/>
          </p:cNvCxnSpPr>
          <p:nvPr/>
        </p:nvCxnSpPr>
        <p:spPr>
          <a:xfrm flipV="1">
            <a:off x="8395989" y="1337180"/>
            <a:ext cx="0" cy="2139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5082172A-91F1-4A6E-8069-D3D75E45721A}"/>
              </a:ext>
            </a:extLst>
          </p:cNvPr>
          <p:cNvSpPr txBox="1"/>
          <p:nvPr/>
        </p:nvSpPr>
        <p:spPr>
          <a:xfrm rot="16200000">
            <a:off x="8094334" y="1650041"/>
            <a:ext cx="41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12</a:t>
            </a:r>
          </a:p>
        </p:txBody>
      </p:sp>
      <p:cxnSp>
        <p:nvCxnSpPr>
          <p:cNvPr id="154" name="Conector de Seta Reta 153">
            <a:extLst>
              <a:ext uri="{FF2B5EF4-FFF2-40B4-BE49-F238E27FC236}">
                <a16:creationId xmlns:a16="http://schemas.microsoft.com/office/drawing/2014/main" id="{9CAB0A14-8675-42DC-ABE4-C80509E53DDC}"/>
              </a:ext>
            </a:extLst>
          </p:cNvPr>
          <p:cNvCxnSpPr>
            <a:cxnSpLocks/>
          </p:cNvCxnSpPr>
          <p:nvPr/>
        </p:nvCxnSpPr>
        <p:spPr>
          <a:xfrm flipV="1">
            <a:off x="7922670" y="2348032"/>
            <a:ext cx="199060" cy="209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00444BEB-13AC-4D98-810B-B274060D5725}"/>
              </a:ext>
            </a:extLst>
          </p:cNvPr>
          <p:cNvCxnSpPr>
            <a:cxnSpLocks/>
          </p:cNvCxnSpPr>
          <p:nvPr/>
        </p:nvCxnSpPr>
        <p:spPr>
          <a:xfrm flipH="1">
            <a:off x="7591894" y="2351080"/>
            <a:ext cx="231112" cy="316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EF229B03-AF01-43FC-BF8E-61F33461217D}"/>
              </a:ext>
            </a:extLst>
          </p:cNvPr>
          <p:cNvSpPr txBox="1"/>
          <p:nvPr/>
        </p:nvSpPr>
        <p:spPr>
          <a:xfrm>
            <a:off x="7512992" y="2127445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8</a:t>
            </a:r>
          </a:p>
        </p:txBody>
      </p: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5E2EDF10-E2F5-4495-B4CE-6B9A160CD597}"/>
              </a:ext>
            </a:extLst>
          </p:cNvPr>
          <p:cNvSpPr txBox="1"/>
          <p:nvPr/>
        </p:nvSpPr>
        <p:spPr>
          <a:xfrm>
            <a:off x="8159477" y="1906403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x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693161" y="1303489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588148" y="1031574"/>
            <a:ext cx="748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4) Determinar Flecha Máxima em mm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8396" y="2785900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  <p:sp>
        <p:nvSpPr>
          <p:cNvPr id="192" name="Retângulo 191">
            <a:extLst>
              <a:ext uri="{FF2B5EF4-FFF2-40B4-BE49-F238E27FC236}">
                <a16:creationId xmlns:a16="http://schemas.microsoft.com/office/drawing/2014/main" id="{D0AAD57B-2559-4767-B712-614037837CCC}"/>
              </a:ext>
            </a:extLst>
          </p:cNvPr>
          <p:cNvSpPr/>
          <p:nvPr/>
        </p:nvSpPr>
        <p:spPr>
          <a:xfrm>
            <a:off x="656105" y="2295674"/>
            <a:ext cx="4658964" cy="427693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3" name="Retângulo 192">
            <a:extLst>
              <a:ext uri="{FF2B5EF4-FFF2-40B4-BE49-F238E27FC236}">
                <a16:creationId xmlns:a16="http://schemas.microsoft.com/office/drawing/2014/main" id="{FDAD477D-2F90-42BE-87DC-C20A707A4C46}"/>
              </a:ext>
            </a:extLst>
          </p:cNvPr>
          <p:cNvSpPr/>
          <p:nvPr/>
        </p:nvSpPr>
        <p:spPr>
          <a:xfrm>
            <a:off x="656105" y="2329500"/>
            <a:ext cx="465896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4" name="Conector de Seta Reta 193">
            <a:extLst>
              <a:ext uri="{FF2B5EF4-FFF2-40B4-BE49-F238E27FC236}">
                <a16:creationId xmlns:a16="http://schemas.microsoft.com/office/drawing/2014/main" id="{A8248307-E902-4DF7-93EA-380CE16783D6}"/>
              </a:ext>
            </a:extLst>
          </p:cNvPr>
          <p:cNvCxnSpPr>
            <a:cxnSpLocks/>
            <a:endCxn id="192" idx="0"/>
          </p:cNvCxnSpPr>
          <p:nvPr/>
        </p:nvCxnSpPr>
        <p:spPr>
          <a:xfrm>
            <a:off x="2985587" y="1743306"/>
            <a:ext cx="0" cy="552368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CaixaDeTexto 194">
            <a:extLst>
              <a:ext uri="{FF2B5EF4-FFF2-40B4-BE49-F238E27FC236}">
                <a16:creationId xmlns:a16="http://schemas.microsoft.com/office/drawing/2014/main" id="{57E25A76-45A5-433B-B7BE-98D5B8B1EDB6}"/>
              </a:ext>
            </a:extLst>
          </p:cNvPr>
          <p:cNvSpPr txBox="1"/>
          <p:nvPr/>
        </p:nvSpPr>
        <p:spPr>
          <a:xfrm>
            <a:off x="2553539" y="1380965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100 </a:t>
            </a:r>
            <a:r>
              <a:rPr lang="pt-BR" dirty="0" err="1"/>
              <a:t>kN</a:t>
            </a:r>
            <a:endParaRPr lang="pt-BR" dirty="0"/>
          </a:p>
        </p:txBody>
      </p:sp>
      <p:sp>
        <p:nvSpPr>
          <p:cNvPr id="196" name="Triângulo isósceles 195">
            <a:extLst>
              <a:ext uri="{FF2B5EF4-FFF2-40B4-BE49-F238E27FC236}">
                <a16:creationId xmlns:a16="http://schemas.microsoft.com/office/drawing/2014/main" id="{023FC0B4-5263-44C1-AFCF-D31F8FA80B24}"/>
              </a:ext>
            </a:extLst>
          </p:cNvPr>
          <p:cNvSpPr/>
          <p:nvPr/>
        </p:nvSpPr>
        <p:spPr>
          <a:xfrm>
            <a:off x="450859" y="2757193"/>
            <a:ext cx="410492" cy="25856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7" name="Triângulo isósceles 196">
            <a:extLst>
              <a:ext uri="{FF2B5EF4-FFF2-40B4-BE49-F238E27FC236}">
                <a16:creationId xmlns:a16="http://schemas.microsoft.com/office/drawing/2014/main" id="{9A6D017D-B6E1-4E19-9C9D-45F19AD76D2C}"/>
              </a:ext>
            </a:extLst>
          </p:cNvPr>
          <p:cNvSpPr/>
          <p:nvPr/>
        </p:nvSpPr>
        <p:spPr>
          <a:xfrm>
            <a:off x="5109823" y="2728683"/>
            <a:ext cx="410492" cy="25856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8" name="Conector reto 197">
            <a:extLst>
              <a:ext uri="{FF2B5EF4-FFF2-40B4-BE49-F238E27FC236}">
                <a16:creationId xmlns:a16="http://schemas.microsoft.com/office/drawing/2014/main" id="{6B8E02F7-954B-441E-811B-F1D1830BA23C}"/>
              </a:ext>
            </a:extLst>
          </p:cNvPr>
          <p:cNvCxnSpPr>
            <a:cxnSpLocks/>
          </p:cNvCxnSpPr>
          <p:nvPr/>
        </p:nvCxnSpPr>
        <p:spPr>
          <a:xfrm>
            <a:off x="450859" y="2509520"/>
            <a:ext cx="5008226" cy="0"/>
          </a:xfrm>
          <a:prstGeom prst="line">
            <a:avLst/>
          </a:prstGeom>
          <a:ln w="19050">
            <a:solidFill>
              <a:srgbClr val="7030A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CaixaDeTexto 198">
            <a:extLst>
              <a:ext uri="{FF2B5EF4-FFF2-40B4-BE49-F238E27FC236}">
                <a16:creationId xmlns:a16="http://schemas.microsoft.com/office/drawing/2014/main" id="{33C1A460-9E77-40ED-8812-33A9E32230B0}"/>
              </a:ext>
            </a:extLst>
          </p:cNvPr>
          <p:cNvSpPr txBox="1"/>
          <p:nvPr/>
        </p:nvSpPr>
        <p:spPr>
          <a:xfrm>
            <a:off x="2686777" y="3311552"/>
            <a:ext cx="828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7000 mm</a:t>
            </a:r>
          </a:p>
        </p:txBody>
      </p:sp>
      <p:cxnSp>
        <p:nvCxnSpPr>
          <p:cNvPr id="200" name="Conector de Seta Reta 199">
            <a:extLst>
              <a:ext uri="{FF2B5EF4-FFF2-40B4-BE49-F238E27FC236}">
                <a16:creationId xmlns:a16="http://schemas.microsoft.com/office/drawing/2014/main" id="{AFB7DE08-4718-4E88-9856-8FDEF85E27FC}"/>
              </a:ext>
            </a:extLst>
          </p:cNvPr>
          <p:cNvCxnSpPr>
            <a:cxnSpLocks/>
          </p:cNvCxnSpPr>
          <p:nvPr/>
        </p:nvCxnSpPr>
        <p:spPr>
          <a:xfrm flipH="1">
            <a:off x="656106" y="3287434"/>
            <a:ext cx="465896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to 200">
            <a:extLst>
              <a:ext uri="{FF2B5EF4-FFF2-40B4-BE49-F238E27FC236}">
                <a16:creationId xmlns:a16="http://schemas.microsoft.com/office/drawing/2014/main" id="{589B672D-8DD3-46C8-8614-62ECA99FD147}"/>
              </a:ext>
            </a:extLst>
          </p:cNvPr>
          <p:cNvCxnSpPr>
            <a:cxnSpLocks/>
          </p:cNvCxnSpPr>
          <p:nvPr/>
        </p:nvCxnSpPr>
        <p:spPr>
          <a:xfrm>
            <a:off x="656105" y="2912878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to 201">
            <a:extLst>
              <a:ext uri="{FF2B5EF4-FFF2-40B4-BE49-F238E27FC236}">
                <a16:creationId xmlns:a16="http://schemas.microsoft.com/office/drawing/2014/main" id="{CB2BAFAD-D443-4DE5-BC79-013E79524A06}"/>
              </a:ext>
            </a:extLst>
          </p:cNvPr>
          <p:cNvCxnSpPr>
            <a:cxnSpLocks/>
          </p:cNvCxnSpPr>
          <p:nvPr/>
        </p:nvCxnSpPr>
        <p:spPr>
          <a:xfrm>
            <a:off x="5315069" y="2912878"/>
            <a:ext cx="0" cy="374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de Seta Reta 202">
            <a:extLst>
              <a:ext uri="{FF2B5EF4-FFF2-40B4-BE49-F238E27FC236}">
                <a16:creationId xmlns:a16="http://schemas.microsoft.com/office/drawing/2014/main" id="{114776BD-9083-46C0-97AA-16B302A6C536}"/>
              </a:ext>
            </a:extLst>
          </p:cNvPr>
          <p:cNvCxnSpPr>
            <a:cxnSpLocks/>
          </p:cNvCxnSpPr>
          <p:nvPr/>
        </p:nvCxnSpPr>
        <p:spPr>
          <a:xfrm>
            <a:off x="662272" y="1993659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de Seta Reta 204">
            <a:extLst>
              <a:ext uri="{FF2B5EF4-FFF2-40B4-BE49-F238E27FC236}">
                <a16:creationId xmlns:a16="http://schemas.microsoft.com/office/drawing/2014/main" id="{B18185F7-1399-490F-8036-671731FFEE76}"/>
              </a:ext>
            </a:extLst>
          </p:cNvPr>
          <p:cNvCxnSpPr>
            <a:cxnSpLocks/>
          </p:cNvCxnSpPr>
          <p:nvPr/>
        </p:nvCxnSpPr>
        <p:spPr>
          <a:xfrm>
            <a:off x="5314401" y="2019490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to 206">
            <a:extLst>
              <a:ext uri="{FF2B5EF4-FFF2-40B4-BE49-F238E27FC236}">
                <a16:creationId xmlns:a16="http://schemas.microsoft.com/office/drawing/2014/main" id="{09D03D75-CBD3-48C8-9AAB-B33044566CA8}"/>
              </a:ext>
            </a:extLst>
          </p:cNvPr>
          <p:cNvCxnSpPr>
            <a:cxnSpLocks/>
          </p:cNvCxnSpPr>
          <p:nvPr/>
        </p:nvCxnSpPr>
        <p:spPr>
          <a:xfrm>
            <a:off x="656105" y="1993659"/>
            <a:ext cx="4673147" cy="11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de Seta Reta 208">
            <a:extLst>
              <a:ext uri="{FF2B5EF4-FFF2-40B4-BE49-F238E27FC236}">
                <a16:creationId xmlns:a16="http://schemas.microsoft.com/office/drawing/2014/main" id="{BDD38C2F-84C7-4C9C-AAE0-FC23C447004B}"/>
              </a:ext>
            </a:extLst>
          </p:cNvPr>
          <p:cNvCxnSpPr>
            <a:cxnSpLocks/>
          </p:cNvCxnSpPr>
          <p:nvPr/>
        </p:nvCxnSpPr>
        <p:spPr>
          <a:xfrm>
            <a:off x="1115616" y="1993659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ector de Seta Reta 209">
            <a:extLst>
              <a:ext uri="{FF2B5EF4-FFF2-40B4-BE49-F238E27FC236}">
                <a16:creationId xmlns:a16="http://schemas.microsoft.com/office/drawing/2014/main" id="{C8134AA3-D74C-419D-9883-25AC3CF18A1C}"/>
              </a:ext>
            </a:extLst>
          </p:cNvPr>
          <p:cNvCxnSpPr>
            <a:cxnSpLocks/>
          </p:cNvCxnSpPr>
          <p:nvPr/>
        </p:nvCxnSpPr>
        <p:spPr>
          <a:xfrm>
            <a:off x="1619672" y="1993659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de Seta Reta 210">
            <a:extLst>
              <a:ext uri="{FF2B5EF4-FFF2-40B4-BE49-F238E27FC236}">
                <a16:creationId xmlns:a16="http://schemas.microsoft.com/office/drawing/2014/main" id="{6FA49F2F-B310-4EF3-9991-63F294FFC895}"/>
              </a:ext>
            </a:extLst>
          </p:cNvPr>
          <p:cNvCxnSpPr>
            <a:cxnSpLocks/>
          </p:cNvCxnSpPr>
          <p:nvPr/>
        </p:nvCxnSpPr>
        <p:spPr>
          <a:xfrm>
            <a:off x="2051720" y="2005451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de Seta Reta 211">
            <a:extLst>
              <a:ext uri="{FF2B5EF4-FFF2-40B4-BE49-F238E27FC236}">
                <a16:creationId xmlns:a16="http://schemas.microsoft.com/office/drawing/2014/main" id="{0AD7BD9E-B1B0-4545-81F4-DFB6A32C689D}"/>
              </a:ext>
            </a:extLst>
          </p:cNvPr>
          <p:cNvCxnSpPr>
            <a:cxnSpLocks/>
          </p:cNvCxnSpPr>
          <p:nvPr/>
        </p:nvCxnSpPr>
        <p:spPr>
          <a:xfrm>
            <a:off x="2483768" y="2005451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de Seta Reta 212">
            <a:extLst>
              <a:ext uri="{FF2B5EF4-FFF2-40B4-BE49-F238E27FC236}">
                <a16:creationId xmlns:a16="http://schemas.microsoft.com/office/drawing/2014/main" id="{703BF62A-C5E0-45DC-A9DD-D9E9E0CED2DE}"/>
              </a:ext>
            </a:extLst>
          </p:cNvPr>
          <p:cNvCxnSpPr>
            <a:cxnSpLocks/>
          </p:cNvCxnSpPr>
          <p:nvPr/>
        </p:nvCxnSpPr>
        <p:spPr>
          <a:xfrm>
            <a:off x="3417634" y="2005451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de Seta Reta 213">
            <a:extLst>
              <a:ext uri="{FF2B5EF4-FFF2-40B4-BE49-F238E27FC236}">
                <a16:creationId xmlns:a16="http://schemas.microsoft.com/office/drawing/2014/main" id="{2B738B9F-82D2-4BA9-B05A-6370F447975E}"/>
              </a:ext>
            </a:extLst>
          </p:cNvPr>
          <p:cNvCxnSpPr>
            <a:cxnSpLocks/>
          </p:cNvCxnSpPr>
          <p:nvPr/>
        </p:nvCxnSpPr>
        <p:spPr>
          <a:xfrm>
            <a:off x="3923928" y="2005451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de Seta Reta 214">
            <a:extLst>
              <a:ext uri="{FF2B5EF4-FFF2-40B4-BE49-F238E27FC236}">
                <a16:creationId xmlns:a16="http://schemas.microsoft.com/office/drawing/2014/main" id="{72D42552-E800-4F57-9257-4CEBF89D186E}"/>
              </a:ext>
            </a:extLst>
          </p:cNvPr>
          <p:cNvCxnSpPr>
            <a:cxnSpLocks/>
          </p:cNvCxnSpPr>
          <p:nvPr/>
        </p:nvCxnSpPr>
        <p:spPr>
          <a:xfrm>
            <a:off x="4427984" y="2019490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de Seta Reta 215">
            <a:extLst>
              <a:ext uri="{FF2B5EF4-FFF2-40B4-BE49-F238E27FC236}">
                <a16:creationId xmlns:a16="http://schemas.microsoft.com/office/drawing/2014/main" id="{9642E9FC-D7D8-4CDC-B782-255A821BE086}"/>
              </a:ext>
            </a:extLst>
          </p:cNvPr>
          <p:cNvCxnSpPr>
            <a:cxnSpLocks/>
          </p:cNvCxnSpPr>
          <p:nvPr/>
        </p:nvCxnSpPr>
        <p:spPr>
          <a:xfrm>
            <a:off x="4860032" y="2005451"/>
            <a:ext cx="0" cy="27618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BA91B051-2228-4C85-8AA2-31A4EF50EF69}"/>
              </a:ext>
            </a:extLst>
          </p:cNvPr>
          <p:cNvSpPr txBox="1"/>
          <p:nvPr/>
        </p:nvSpPr>
        <p:spPr>
          <a:xfrm>
            <a:off x="3643352" y="1666905"/>
            <a:ext cx="142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0,5187 </a:t>
            </a:r>
            <a:r>
              <a:rPr lang="pt-BR" dirty="0" err="1"/>
              <a:t>kN</a:t>
            </a:r>
            <a:r>
              <a:rPr lang="pt-BR" dirty="0"/>
              <a:t>/m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8" name="CaixaDeTexto 217">
                <a:extLst>
                  <a:ext uri="{FF2B5EF4-FFF2-40B4-BE49-F238E27FC236}">
                    <a16:creationId xmlns:a16="http://schemas.microsoft.com/office/drawing/2014/main" id="{FC4B1B95-C950-49B4-83A8-B4EF322815A2}"/>
                  </a:ext>
                </a:extLst>
              </p:cNvPr>
              <p:cNvSpPr txBox="1"/>
              <p:nvPr/>
            </p:nvSpPr>
            <p:spPr>
              <a:xfrm>
                <a:off x="663250" y="3583357"/>
                <a:ext cx="2351413" cy="554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5 . 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 . 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384 . 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³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48 . 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18" name="CaixaDeTexto 217">
                <a:extLst>
                  <a:ext uri="{FF2B5EF4-FFF2-40B4-BE49-F238E27FC236}">
                    <a16:creationId xmlns:a16="http://schemas.microsoft.com/office/drawing/2014/main" id="{FC4B1B95-C950-49B4-83A8-B4EF32281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50" y="3583357"/>
                <a:ext cx="2351413" cy="5546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9" name="CaixaDeTexto 218">
                <a:extLst>
                  <a:ext uri="{FF2B5EF4-FFF2-40B4-BE49-F238E27FC236}">
                    <a16:creationId xmlns:a16="http://schemas.microsoft.com/office/drawing/2014/main" id="{D8B3CFC3-8352-4AE8-B0D4-84700155061C}"/>
                  </a:ext>
                </a:extLst>
              </p:cNvPr>
              <p:cNvSpPr txBox="1"/>
              <p:nvPr/>
            </p:nvSpPr>
            <p:spPr>
              <a:xfrm>
                <a:off x="641265" y="4367740"/>
                <a:ext cx="4725653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200" i="1">
                              <a:latin typeface="Cambria Math" panose="02040503050406030204" pitchFamily="18" charset="0"/>
                            </a:rPr>
                            <m:t>5 . 0,005187 . </m:t>
                          </m:r>
                          <m:sSup>
                            <m:sSupPr>
                              <m:ctrlPr>
                                <a:rPr lang="pt-BR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1200" i="1">
                                  <a:latin typeface="Cambria Math" panose="02040503050406030204" pitchFamily="18" charset="0"/>
                                </a:rPr>
                                <m:t>700</m:t>
                              </m:r>
                            </m:e>
                            <m:sup>
                              <m:r>
                                <a:rPr lang="pt-BR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</a:rPr>
                            <m:t>384 . 20000 . 17097</m:t>
                          </m:r>
                        </m:den>
                      </m:f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200" b="0" i="1" smtClean="0">
                              <a:latin typeface="Cambria Math" panose="02040503050406030204" pitchFamily="18" charset="0"/>
                            </a:rPr>
                            <m:t>100 . </m:t>
                          </m:r>
                          <m:sSup>
                            <m:sSup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</a:rPr>
                                <m:t>700</m:t>
                              </m:r>
                            </m:e>
                            <m:sup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</a:rPr>
                            <m:t>48 . 20000 . 17097</m:t>
                          </m:r>
                        </m:den>
                      </m:f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1200" b="0" i="0" smtClean="0">
                          <a:latin typeface="Cambria Math" panose="02040503050406030204" pitchFamily="18" charset="0"/>
                        </a:rPr>
                        <m:t>0,047+2,09=2,14</m:t>
                      </m:r>
                      <m:r>
                        <m:rPr>
                          <m:sty m:val="p"/>
                        </m:rPr>
                        <a:rPr lang="pt-BR" sz="1200" b="0" i="0" smtClean="0"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pt-BR" sz="1200" dirty="0"/>
              </a:p>
            </p:txBody>
          </p:sp>
        </mc:Choice>
        <mc:Fallback>
          <p:sp>
            <p:nvSpPr>
              <p:cNvPr id="219" name="CaixaDeTexto 218">
                <a:extLst>
                  <a:ext uri="{FF2B5EF4-FFF2-40B4-BE49-F238E27FC236}">
                    <a16:creationId xmlns:a16="http://schemas.microsoft.com/office/drawing/2014/main" id="{D8B3CFC3-8352-4AE8-B0D4-847001550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65" y="4367740"/>
                <a:ext cx="4725653" cy="370551"/>
              </a:xfrm>
              <a:prstGeom prst="rect">
                <a:avLst/>
              </a:prstGeom>
              <a:blipFill>
                <a:blip r:embed="rId3"/>
                <a:stretch>
                  <a:fillRect l="-258" r="-387" b="-131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0" name="CaixaDeTexto 219">
                <a:extLst>
                  <a:ext uri="{FF2B5EF4-FFF2-40B4-BE49-F238E27FC236}">
                    <a16:creationId xmlns:a16="http://schemas.microsoft.com/office/drawing/2014/main" id="{AB8B55A3-6219-4E59-94C8-DD28C6CB0523}"/>
                  </a:ext>
                </a:extLst>
              </p:cNvPr>
              <p:cNvSpPr txBox="1"/>
              <p:nvPr/>
            </p:nvSpPr>
            <p:spPr>
              <a:xfrm>
                <a:off x="651836" y="5033025"/>
                <a:ext cx="8714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=21,4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pt-BR" sz="1200" dirty="0"/>
              </a:p>
            </p:txBody>
          </p:sp>
        </mc:Choice>
        <mc:Fallback>
          <p:sp>
            <p:nvSpPr>
              <p:cNvPr id="220" name="CaixaDeTexto 219">
                <a:extLst>
                  <a:ext uri="{FF2B5EF4-FFF2-40B4-BE49-F238E27FC236}">
                    <a16:creationId xmlns:a16="http://schemas.microsoft.com/office/drawing/2014/main" id="{AB8B55A3-6219-4E59-94C8-DD28C6CB0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36" y="5033025"/>
                <a:ext cx="871457" cy="184666"/>
              </a:xfrm>
              <a:prstGeom prst="rect">
                <a:avLst/>
              </a:prstGeom>
              <a:blipFill>
                <a:blip r:embed="rId4"/>
                <a:stretch>
                  <a:fillRect l="-4196" r="-4196" b="-23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01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aixaDeTexto 171"/>
          <p:cNvSpPr txBox="1"/>
          <p:nvPr/>
        </p:nvSpPr>
        <p:spPr>
          <a:xfrm>
            <a:off x="-209191" y="-603448"/>
            <a:ext cx="9476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Exercício 1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F981A4AF-010B-4955-AD80-0849B4D9DA3F}"/>
              </a:ext>
            </a:extLst>
          </p:cNvPr>
          <p:cNvSpPr txBox="1"/>
          <p:nvPr/>
        </p:nvSpPr>
        <p:spPr>
          <a:xfrm>
            <a:off x="-396552" y="62510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www.calculistadeaco.com.br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5E98F98-E8B9-47F8-A089-7DF2C9CE18B7}"/>
              </a:ext>
            </a:extLst>
          </p:cNvPr>
          <p:cNvSpPr/>
          <p:nvPr/>
        </p:nvSpPr>
        <p:spPr>
          <a:xfrm>
            <a:off x="7515819" y="1551475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AF1F7559-8885-4D7C-B826-E3378E98C91B}"/>
              </a:ext>
            </a:extLst>
          </p:cNvPr>
          <p:cNvSpPr/>
          <p:nvPr/>
        </p:nvSpPr>
        <p:spPr>
          <a:xfrm>
            <a:off x="7515819" y="2560549"/>
            <a:ext cx="720080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85D72DC0-6FAE-4445-B6FC-73FCDDC5361A}"/>
              </a:ext>
            </a:extLst>
          </p:cNvPr>
          <p:cNvSpPr/>
          <p:nvPr/>
        </p:nvSpPr>
        <p:spPr>
          <a:xfrm rot="5400000">
            <a:off x="7410567" y="2059621"/>
            <a:ext cx="929861" cy="71996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D022252-8872-4127-9F90-983E82011D7B}"/>
              </a:ext>
            </a:extLst>
          </p:cNvPr>
          <p:cNvCxnSpPr>
            <a:cxnSpLocks/>
          </p:cNvCxnSpPr>
          <p:nvPr/>
        </p:nvCxnSpPr>
        <p:spPr>
          <a:xfrm>
            <a:off x="7236296" y="1545125"/>
            <a:ext cx="0" cy="582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30E1C9F8-3A32-4FA5-9E2F-0858BE999FD2}"/>
              </a:ext>
            </a:extLst>
          </p:cNvPr>
          <p:cNvCxnSpPr>
            <a:cxnSpLocks/>
          </p:cNvCxnSpPr>
          <p:nvPr/>
        </p:nvCxnSpPr>
        <p:spPr>
          <a:xfrm>
            <a:off x="7092280" y="15451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3295C44-D404-403B-AA68-E685ACCA69DF}"/>
              </a:ext>
            </a:extLst>
          </p:cNvPr>
          <p:cNvCxnSpPr>
            <a:cxnSpLocks/>
          </p:cNvCxnSpPr>
          <p:nvPr/>
        </p:nvCxnSpPr>
        <p:spPr>
          <a:xfrm>
            <a:off x="7121383" y="212037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A5A32E5F-AE9B-4355-B7C0-7ECDB838F67C}"/>
              </a:ext>
            </a:extLst>
          </p:cNvPr>
          <p:cNvCxnSpPr/>
          <p:nvPr/>
        </p:nvCxnSpPr>
        <p:spPr>
          <a:xfrm flipH="1">
            <a:off x="7380312" y="2127445"/>
            <a:ext cx="936104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id="{817DF18C-0B5D-46B3-9C38-6F35BA207403}"/>
              </a:ext>
            </a:extLst>
          </p:cNvPr>
          <p:cNvCxnSpPr>
            <a:cxnSpLocks/>
          </p:cNvCxnSpPr>
          <p:nvPr/>
        </p:nvCxnSpPr>
        <p:spPr>
          <a:xfrm flipV="1">
            <a:off x="7878018" y="1412776"/>
            <a:ext cx="0" cy="1282369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CaixaDeTexto 165">
            <a:extLst>
              <a:ext uri="{FF2B5EF4-FFF2-40B4-BE49-F238E27FC236}">
                <a16:creationId xmlns:a16="http://schemas.microsoft.com/office/drawing/2014/main" id="{B8175E16-12F4-47B4-9500-C4760B3C14D4}"/>
              </a:ext>
            </a:extLst>
          </p:cNvPr>
          <p:cNvSpPr txBox="1"/>
          <p:nvPr/>
        </p:nvSpPr>
        <p:spPr>
          <a:xfrm>
            <a:off x="7318950" y="1821811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y</a:t>
            </a:r>
          </a:p>
        </p:txBody>
      </p:sp>
      <p:sp>
        <p:nvSpPr>
          <p:cNvPr id="176" name="CaixaDeTexto 175">
            <a:extLst>
              <a:ext uri="{FF2B5EF4-FFF2-40B4-BE49-F238E27FC236}">
                <a16:creationId xmlns:a16="http://schemas.microsoft.com/office/drawing/2014/main" id="{FD2407D3-65CC-454C-896E-251B8A443DC7}"/>
              </a:ext>
            </a:extLst>
          </p:cNvPr>
          <p:cNvSpPr txBox="1"/>
          <p:nvPr/>
        </p:nvSpPr>
        <p:spPr>
          <a:xfrm>
            <a:off x="223669" y="947249"/>
            <a:ext cx="748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5) Determinar o Momento Fletor Máximo que leva a peça ao escoamento</a:t>
            </a:r>
          </a:p>
          <a:p>
            <a:endParaRPr lang="pt-BR" dirty="0"/>
          </a:p>
          <a:p>
            <a:pPr marL="342900" indent="-342900">
              <a:buAutoNum type="arabicParenR"/>
            </a:pPr>
            <a:endParaRPr lang="pt-BR" dirty="0"/>
          </a:p>
        </p:txBody>
      </p:sp>
      <p:sp>
        <p:nvSpPr>
          <p:cNvPr id="177" name="CaixaDeTexto 176">
            <a:extLst>
              <a:ext uri="{FF2B5EF4-FFF2-40B4-BE49-F238E27FC236}">
                <a16:creationId xmlns:a16="http://schemas.microsoft.com/office/drawing/2014/main" id="{AAA01377-AA94-4902-97CB-5F1EBA7425EE}"/>
              </a:ext>
            </a:extLst>
          </p:cNvPr>
          <p:cNvSpPr txBox="1"/>
          <p:nvPr/>
        </p:nvSpPr>
        <p:spPr>
          <a:xfrm>
            <a:off x="7121383" y="2766855"/>
            <a:ext cx="1494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Material: ASTM A36</a:t>
            </a:r>
          </a:p>
          <a:p>
            <a:r>
              <a:rPr lang="pt-BR" sz="1200" dirty="0" err="1"/>
              <a:t>Fy</a:t>
            </a:r>
            <a:r>
              <a:rPr lang="pt-BR" sz="1200" dirty="0"/>
              <a:t> = 25kN/cm²</a:t>
            </a:r>
          </a:p>
          <a:p>
            <a:r>
              <a:rPr lang="pt-BR" sz="1200" dirty="0"/>
              <a:t>Fu = 40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  <a:p>
            <a:r>
              <a:rPr lang="pt-BR" sz="1200" dirty="0"/>
              <a:t>E = 20.000 </a:t>
            </a:r>
            <a:r>
              <a:rPr lang="pt-BR" sz="1200" dirty="0" err="1"/>
              <a:t>kN</a:t>
            </a:r>
            <a:r>
              <a:rPr lang="pt-BR" sz="1200" dirty="0"/>
              <a:t>/cm²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1" name="CaixaDeTexto 220">
                <a:extLst>
                  <a:ext uri="{FF2B5EF4-FFF2-40B4-BE49-F238E27FC236}">
                    <a16:creationId xmlns:a16="http://schemas.microsoft.com/office/drawing/2014/main" id="{40713F4E-4581-4E24-8EBC-B2433D7D3066}"/>
                  </a:ext>
                </a:extLst>
              </p:cNvPr>
              <p:cNvSpPr txBox="1"/>
              <p:nvPr/>
            </p:nvSpPr>
            <p:spPr>
              <a:xfrm>
                <a:off x="899592" y="1634233"/>
                <a:ext cx="1555490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21" name="CaixaDeTexto 220">
                <a:extLst>
                  <a:ext uri="{FF2B5EF4-FFF2-40B4-BE49-F238E27FC236}">
                    <a16:creationId xmlns:a16="http://schemas.microsoft.com/office/drawing/2014/main" id="{40713F4E-4581-4E24-8EBC-B2433D7D3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634233"/>
                <a:ext cx="1555490" cy="5167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2" name="CaixaDeTexto 221">
                <a:extLst>
                  <a:ext uri="{FF2B5EF4-FFF2-40B4-BE49-F238E27FC236}">
                    <a16:creationId xmlns:a16="http://schemas.microsoft.com/office/drawing/2014/main" id="{6A3495D0-B759-4146-B8FD-C961E5216C07}"/>
                  </a:ext>
                </a:extLst>
              </p:cNvPr>
              <p:cNvSpPr txBox="1"/>
              <p:nvPr/>
            </p:nvSpPr>
            <p:spPr>
              <a:xfrm>
                <a:off x="263863" y="2695145"/>
                <a:ext cx="6707028" cy="771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 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 . 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17097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=21371,25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𝑘𝑁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22" name="CaixaDeTexto 221">
                <a:extLst>
                  <a:ext uri="{FF2B5EF4-FFF2-40B4-BE49-F238E27FC236}">
                    <a16:creationId xmlns:a16="http://schemas.microsoft.com/office/drawing/2014/main" id="{6A3495D0-B759-4146-B8FD-C961E5216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3" y="2695145"/>
                <a:ext cx="6707028" cy="7718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3" name="CaixaDeTexto 222">
                <a:extLst>
                  <a:ext uri="{FF2B5EF4-FFF2-40B4-BE49-F238E27FC236}">
                    <a16:creationId xmlns:a16="http://schemas.microsoft.com/office/drawing/2014/main" id="{F56AB8D2-2250-4DA8-B4A1-AF6B41D014D7}"/>
                  </a:ext>
                </a:extLst>
              </p:cNvPr>
              <p:cNvSpPr txBox="1"/>
              <p:nvPr/>
            </p:nvSpPr>
            <p:spPr>
              <a:xfrm>
                <a:off x="263863" y="3710198"/>
                <a:ext cx="2947345" cy="524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𝑐𝑜𝑚𝑜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</m:t>
                      </m:r>
                      <m: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 </m:t>
                      </m:r>
                      <m:sSub>
                        <m:sSubPr>
                          <m:ctrlPr>
                            <a:rPr lang="pt-B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23" name="CaixaDeTexto 222">
                <a:extLst>
                  <a:ext uri="{FF2B5EF4-FFF2-40B4-BE49-F238E27FC236}">
                    <a16:creationId xmlns:a16="http://schemas.microsoft.com/office/drawing/2014/main" id="{F56AB8D2-2250-4DA8-B4A1-AF6B41D01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3" y="3710198"/>
                <a:ext cx="2947345" cy="524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6" name="Conector de Seta Reta 225">
            <a:extLst>
              <a:ext uri="{FF2B5EF4-FFF2-40B4-BE49-F238E27FC236}">
                <a16:creationId xmlns:a16="http://schemas.microsoft.com/office/drawing/2014/main" id="{CCCC13CE-C70C-4C0B-A893-66A1B75D5B5D}"/>
              </a:ext>
            </a:extLst>
          </p:cNvPr>
          <p:cNvCxnSpPr>
            <a:cxnSpLocks/>
          </p:cNvCxnSpPr>
          <p:nvPr/>
        </p:nvCxnSpPr>
        <p:spPr>
          <a:xfrm flipH="1">
            <a:off x="7502668" y="1836285"/>
            <a:ext cx="10324" cy="2975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to 229">
            <a:extLst>
              <a:ext uri="{FF2B5EF4-FFF2-40B4-BE49-F238E27FC236}">
                <a16:creationId xmlns:a16="http://schemas.microsoft.com/office/drawing/2014/main" id="{02C60161-D5F2-4C5B-AF6A-257FB502A244}"/>
              </a:ext>
            </a:extLst>
          </p:cNvPr>
          <p:cNvCxnSpPr>
            <a:cxnSpLocks/>
          </p:cNvCxnSpPr>
          <p:nvPr/>
        </p:nvCxnSpPr>
        <p:spPr>
          <a:xfrm>
            <a:off x="7318950" y="183628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671D0F55-7922-4C2B-8BFE-9F2A5EB8AF96}"/>
              </a:ext>
            </a:extLst>
          </p:cNvPr>
          <p:cNvSpPr txBox="1"/>
          <p:nvPr/>
        </p:nvSpPr>
        <p:spPr>
          <a:xfrm>
            <a:off x="6987026" y="1685374"/>
            <a:ext cx="2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badi Extra Light" panose="020B0204020104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87995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3874</TotalTime>
  <Words>464</Words>
  <Application>Microsoft Office PowerPoint</Application>
  <PresentationFormat>Apresentação na tela (4:3)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Abadi</vt:lpstr>
      <vt:lpstr>Abadi Extra Light</vt:lpstr>
      <vt:lpstr>Arial</vt:lpstr>
      <vt:lpstr>Calibri</vt:lpstr>
      <vt:lpstr>Cambria Math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</dc:creator>
  <cp:lastModifiedBy>Felipe jacob</cp:lastModifiedBy>
  <cp:revision>170</cp:revision>
  <dcterms:created xsi:type="dcterms:W3CDTF">2017-02-08T18:20:05Z</dcterms:created>
  <dcterms:modified xsi:type="dcterms:W3CDTF">2023-02-08T15:48:47Z</dcterms:modified>
</cp:coreProperties>
</file>