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7997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5E88-A950-4608-818C-B68807EB76D0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8492D-98EE-49C3-B2CB-19C93BCF2E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6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65125"/>
            <a:ext cx="2328699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65125"/>
            <a:ext cx="68511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3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09739"/>
            <a:ext cx="9314796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589464"/>
            <a:ext cx="9314796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4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825625"/>
            <a:ext cx="4589899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825625"/>
            <a:ext cx="4589899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65126"/>
            <a:ext cx="9314796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681163"/>
            <a:ext cx="4568806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505075"/>
            <a:ext cx="456880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681163"/>
            <a:ext cx="4591306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505075"/>
            <a:ext cx="459130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0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7200"/>
            <a:ext cx="3483204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87426"/>
            <a:ext cx="5467380" cy="4873625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57400"/>
            <a:ext cx="3483204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8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7200"/>
            <a:ext cx="3483204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87426"/>
            <a:ext cx="5467380" cy="4873625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57400"/>
            <a:ext cx="3483204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18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65126"/>
            <a:ext cx="9314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825625"/>
            <a:ext cx="93147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5513-B81F-48FB-90A1-E8CBF9A9886F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54F1-6D2F-4D77-A5BF-193C87175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8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86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17" Type="http://schemas.openxmlformats.org/officeDocument/2006/relationships/image" Target="../media/image145.png"/><Relationship Id="rId2" Type="http://schemas.openxmlformats.org/officeDocument/2006/relationships/image" Target="../media/image84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3.png"/><Relationship Id="rId10" Type="http://schemas.openxmlformats.org/officeDocument/2006/relationships/image" Target="../media/image140.png"/><Relationship Id="rId19" Type="http://schemas.openxmlformats.org/officeDocument/2006/relationships/image" Target="../media/image147.png"/><Relationship Id="rId4" Type="http://schemas.openxmlformats.org/officeDocument/2006/relationships/image" Target="../media/image131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png"/><Relationship Id="rId21" Type="http://schemas.openxmlformats.org/officeDocument/2006/relationships/image" Target="../media/image129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32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6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38048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8F61218-4F77-4A5C-B478-BCF39CD2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" y="927119"/>
            <a:ext cx="1739224" cy="109742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D25ED1-0350-461B-B4A4-AFB29EE3FA7D}"/>
              </a:ext>
            </a:extLst>
          </p:cNvPr>
          <p:cNvSpPr txBox="1"/>
          <p:nvPr/>
        </p:nvSpPr>
        <p:spPr>
          <a:xfrm>
            <a:off x="92551" y="627862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Quadrado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B41835A-B404-4BD0-BB6C-B2555CF58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87" y="796314"/>
            <a:ext cx="1946588" cy="1118656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ACE3A92-7755-48A0-9EAA-C83AC001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17" y="913830"/>
            <a:ext cx="1948972" cy="64201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9289935-29A5-40E8-8010-B57A02B80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660" y="711323"/>
            <a:ext cx="1954922" cy="642002"/>
          </a:xfrm>
          <a:prstGeom prst="rect">
            <a:avLst/>
          </a:prstGeom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81B0A24A-01BA-4133-BC97-BFAD49D37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28" y="2392414"/>
            <a:ext cx="1862134" cy="1549411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BB5BF1-DCEA-43F4-AD7C-4748924BB476}"/>
              </a:ext>
            </a:extLst>
          </p:cNvPr>
          <p:cNvSpPr txBox="1"/>
          <p:nvPr/>
        </p:nvSpPr>
        <p:spPr>
          <a:xfrm>
            <a:off x="92551" y="2161806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Retângulo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3656DF92-5328-45CE-9B15-779125195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392" y="2499942"/>
            <a:ext cx="1085187" cy="107916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5EE9327D-3638-4428-8EB2-5D7497E99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2040" y="2188375"/>
            <a:ext cx="1555182" cy="1446364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3EAC714B-FBD6-4965-AE17-3E3138D90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015" y="2202319"/>
            <a:ext cx="1679994" cy="1095402"/>
          </a:xfrm>
          <a:prstGeom prst="rect">
            <a:avLst/>
          </a:prstGeom>
        </p:spPr>
      </p:pic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115890" y="4169314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5C31B3E-59EC-45FC-B85C-929CD1C277C6}"/>
              </a:ext>
            </a:extLst>
          </p:cNvPr>
          <p:cNvSpPr txBox="1"/>
          <p:nvPr/>
        </p:nvSpPr>
        <p:spPr>
          <a:xfrm>
            <a:off x="84057" y="4240810"/>
            <a:ext cx="82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Retângulo oco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5493F6D-29D6-41C6-97A3-6363417E4F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299" y="4613551"/>
            <a:ext cx="1478289" cy="177497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F43DB85C-2B14-4318-89B2-1E76D2F6E4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3366" y="4439172"/>
            <a:ext cx="1458958" cy="122901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A441FCB1-2AAA-401D-8E9D-DBE2B2A8B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2608" y="4319562"/>
            <a:ext cx="1061746" cy="1595652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507E250D-0007-4C90-8AE4-20548C8122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2373" y="4319562"/>
            <a:ext cx="1568571" cy="18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5B59CD37-11DE-4ECF-B8CB-7F89B6D5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42" y="4386932"/>
            <a:ext cx="192732" cy="192732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E6A28131-EA0D-4EF1-BF6D-1501BE8A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15" y="6186197"/>
            <a:ext cx="192162" cy="146947"/>
          </a:xfrm>
          <a:prstGeom prst="rect">
            <a:avLst/>
          </a:prstGeom>
        </p:spPr>
      </p:pic>
      <p:pic>
        <p:nvPicPr>
          <p:cNvPr id="92" name="Imagem 91">
            <a:extLst>
              <a:ext uri="{FF2B5EF4-FFF2-40B4-BE49-F238E27FC236}">
                <a16:creationId xmlns:a16="http://schemas.microsoft.com/office/drawing/2014/main" id="{8461473C-DA50-4FEC-89D6-DE2A1C5C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972" y="6271222"/>
            <a:ext cx="177056" cy="1353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B83296-06B5-4A08-9750-4DBF9309B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1" y="2561974"/>
            <a:ext cx="1555308" cy="13271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D32A49-6138-46C8-B9D6-C6D346BEA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669" y="1594111"/>
            <a:ext cx="2269591" cy="265725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470AF8-2E53-4B8B-AD2D-DE6DBAABF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776" y="896988"/>
            <a:ext cx="2404333" cy="20257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49A4C8B-901E-41DC-BC59-B903D4DC1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145" y="1503130"/>
            <a:ext cx="2437653" cy="490348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0F5D353-1531-46B1-B079-0F1168B68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533" y="6283470"/>
            <a:ext cx="146640" cy="13267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350C47E-EB7A-4304-9A7E-1AFC0D468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378" y="6290914"/>
            <a:ext cx="146639" cy="14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983A16D-4508-42B4-B4D4-FBE53066216E}"/>
                  </a:ext>
                </a:extLst>
              </p:cNvPr>
              <p:cNvSpPr txBox="1"/>
              <p:nvPr/>
            </p:nvSpPr>
            <p:spPr>
              <a:xfrm>
                <a:off x="6855227" y="965580"/>
                <a:ext cx="3944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800" i="1" smtClean="0">
                          <a:latin typeface="Cambria Math" panose="02040503050406030204" pitchFamily="18" charset="0"/>
                        </a:rPr>
                        <m:t>𝑒𝑖𝑥𝑜</m:t>
                      </m:r>
                      <m:r>
                        <a:rPr lang="pt-BR" sz="80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𝑛𝑒𝑢𝑡𝑟𝑜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𝑝𝑙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𝑠𝑡𝑖𝑐𝑜𝑆𝑒𝑗𝑎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𝑦𝑝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𝑛𝑐𝑖𝑎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8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sz="800" dirty="0"/>
              </a:p>
              <a:p>
                <a:endParaRPr lang="pt-BR" sz="12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983A16D-4508-42B4-B4D4-FBE530662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227" y="965580"/>
                <a:ext cx="394422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m 26">
            <a:extLst>
              <a:ext uri="{FF2B5EF4-FFF2-40B4-BE49-F238E27FC236}">
                <a16:creationId xmlns:a16="http://schemas.microsoft.com/office/drawing/2014/main" id="{65C78EB5-CB44-4764-8523-34ABD37E3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3486" y="934644"/>
            <a:ext cx="196462" cy="172942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6BB55F6-F56B-4B9F-ABD4-F5613FC26DAB}"/>
              </a:ext>
            </a:extLst>
          </p:cNvPr>
          <p:cNvSpPr txBox="1"/>
          <p:nvPr/>
        </p:nvSpPr>
        <p:spPr>
          <a:xfrm>
            <a:off x="108265" y="4651658"/>
            <a:ext cx="18838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Observação: há um limite de</a:t>
            </a:r>
          </a:p>
          <a:p>
            <a:r>
              <a:rPr lang="pt-BR" sz="1050" dirty="0"/>
              <a:t>espessura máxima da parede</a:t>
            </a:r>
          </a:p>
          <a:p>
            <a:r>
              <a:rPr lang="pt-BR" sz="1050" dirty="0"/>
              <a:t>permitido neste caso. Cúspides</a:t>
            </a:r>
          </a:p>
          <a:p>
            <a:r>
              <a:rPr lang="pt-BR" sz="1050" dirty="0"/>
              <a:t>se formará no perímetro em</a:t>
            </a:r>
          </a:p>
          <a:p>
            <a:r>
              <a:rPr lang="pt-BR" sz="1050" dirty="0"/>
              <a:t>as extremidades do eixo maior</a:t>
            </a:r>
          </a:p>
          <a:p>
            <a:r>
              <a:rPr lang="pt-BR" sz="1050" dirty="0"/>
              <a:t>se esse máximo for excedido.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F1FFEBD-AB7F-4B6C-99A2-86B17B8EEF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148" y="5807639"/>
            <a:ext cx="1553665" cy="75711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84558743-EA6F-4D6C-B3BE-54E3BD5E86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895" y="5861199"/>
            <a:ext cx="302196" cy="20380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74F7B28-C67E-48B9-A7F0-4D24C5072C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500" y="6233746"/>
            <a:ext cx="328985" cy="203807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B8EBC3F1-B0DF-48D9-AD9B-FDD1E9EA9523}"/>
              </a:ext>
            </a:extLst>
          </p:cNvPr>
          <p:cNvSpPr txBox="1"/>
          <p:nvPr/>
        </p:nvSpPr>
        <p:spPr>
          <a:xfrm>
            <a:off x="581524" y="5882227"/>
            <a:ext cx="612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então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4180FD1-86AF-4AA2-91F2-D7207B3AFB24}"/>
              </a:ext>
            </a:extLst>
          </p:cNvPr>
          <p:cNvSpPr txBox="1"/>
          <p:nvPr/>
        </p:nvSpPr>
        <p:spPr>
          <a:xfrm>
            <a:off x="469697" y="6259670"/>
            <a:ext cx="826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então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BBEF09D-2EA6-44E9-AA35-DC1D33DE0115}"/>
              </a:ext>
            </a:extLst>
          </p:cNvPr>
          <p:cNvSpPr txBox="1"/>
          <p:nvPr/>
        </p:nvSpPr>
        <p:spPr>
          <a:xfrm>
            <a:off x="-197024" y="430264"/>
            <a:ext cx="22178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err="1">
                <a:latin typeface="Candara Light" panose="020E0502030303020204" pitchFamily="34" charset="0"/>
              </a:rPr>
              <a:t>Semielipse</a:t>
            </a:r>
            <a:r>
              <a:rPr lang="pt-BR" sz="900" b="1" dirty="0">
                <a:latin typeface="Candara Light" panose="020E0502030303020204" pitchFamily="34" charset="0"/>
              </a:rPr>
              <a:t> oca com</a:t>
            </a:r>
          </a:p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espessura de parede constante t.</a:t>
            </a:r>
          </a:p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A espessura média</a:t>
            </a:r>
          </a:p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perímetro é uma elipse</a:t>
            </a:r>
          </a:p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(mostrado tracejado).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9B0A8DD8-098D-4DBF-B3C8-13EB4239C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72" y="1177838"/>
            <a:ext cx="1000265" cy="219106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96FA9FBC-62AA-415C-89C4-915A76E3E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45452" y="2683823"/>
            <a:ext cx="2350844" cy="302821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CF6F3E6B-942A-4C85-B094-879537D0E910}"/>
              </a:ext>
            </a:extLst>
          </p:cNvPr>
          <p:cNvSpPr txBox="1"/>
          <p:nvPr/>
        </p:nvSpPr>
        <p:spPr>
          <a:xfrm>
            <a:off x="4565818" y="2604401"/>
            <a:ext cx="22894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Para </a:t>
            </a:r>
            <a:r>
              <a:rPr lang="pt-BR" sz="900" dirty="0" err="1"/>
              <a:t>Iy</a:t>
            </a:r>
            <a:r>
              <a:rPr lang="pt-BR" sz="900" dirty="0"/>
              <a:t> use metade do valor de </a:t>
            </a:r>
            <a:r>
              <a:rPr lang="pt-BR" sz="900" dirty="0" err="1"/>
              <a:t>Iy</a:t>
            </a:r>
            <a:r>
              <a:rPr lang="pt-BR" sz="900" dirty="0"/>
              <a:t> no caso 26.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9330407E-CB22-4021-9DBC-635D91B4B6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8554" y="2645795"/>
            <a:ext cx="104865" cy="148044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CEEC03CC-A8EA-4021-B61C-4FCDF07E0C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0002" y="2647651"/>
            <a:ext cx="95340" cy="146188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AB286A38-A7D4-4429-86AE-8D362713C2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40364" y="3424665"/>
            <a:ext cx="328756" cy="130459"/>
          </a:xfrm>
          <a:prstGeom prst="rect">
            <a:avLst/>
          </a:prstGeom>
        </p:spPr>
      </p:pic>
      <p:sp>
        <p:nvSpPr>
          <p:cNvPr id="85" name="CaixaDeTexto 84">
            <a:extLst>
              <a:ext uri="{FF2B5EF4-FFF2-40B4-BE49-F238E27FC236}">
                <a16:creationId xmlns:a16="http://schemas.microsoft.com/office/drawing/2014/main" id="{D98AB55E-0096-4A96-8EFA-A367B4976B30}"/>
              </a:ext>
            </a:extLst>
          </p:cNvPr>
          <p:cNvSpPr txBox="1"/>
          <p:nvPr/>
        </p:nvSpPr>
        <p:spPr>
          <a:xfrm>
            <a:off x="2034475" y="3374478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Usando</a:t>
            </a:r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06A96AF4-537D-4250-8F84-D645C4E1EB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8379" y="2729853"/>
            <a:ext cx="322105" cy="90705"/>
          </a:xfrm>
          <a:prstGeom prst="rect">
            <a:avLst/>
          </a:prstGeom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D97E96DB-01A2-44A2-9EE3-E882FA56D4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26669" y="1975740"/>
            <a:ext cx="383725" cy="108057"/>
          </a:xfrm>
          <a:prstGeom prst="rect">
            <a:avLst/>
          </a:prstGeom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C3BD9C9D-6F12-48C9-B876-5D0044B6BF4F}"/>
              </a:ext>
            </a:extLst>
          </p:cNvPr>
          <p:cNvSpPr txBox="1"/>
          <p:nvPr/>
        </p:nvSpPr>
        <p:spPr>
          <a:xfrm>
            <a:off x="2176621" y="1917322"/>
            <a:ext cx="425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onde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6D105671-5DFF-47D9-B898-2BFF907C2A99}"/>
              </a:ext>
            </a:extLst>
          </p:cNvPr>
          <p:cNvSpPr txBox="1"/>
          <p:nvPr/>
        </p:nvSpPr>
        <p:spPr>
          <a:xfrm>
            <a:off x="2127615" y="2691906"/>
            <a:ext cx="425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onde</a:t>
            </a:r>
          </a:p>
        </p:txBody>
      </p:sp>
      <p:pic>
        <p:nvPicPr>
          <p:cNvPr id="95" name="Imagem 94">
            <a:extLst>
              <a:ext uri="{FF2B5EF4-FFF2-40B4-BE49-F238E27FC236}">
                <a16:creationId xmlns:a16="http://schemas.microsoft.com/office/drawing/2014/main" id="{2DD044DD-92CD-492F-9D40-29F061FD0A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6710" y="1623692"/>
            <a:ext cx="383725" cy="108057"/>
          </a:xfrm>
          <a:prstGeom prst="rect">
            <a:avLst/>
          </a:prstGeom>
        </p:spPr>
      </p:pic>
      <p:sp>
        <p:nvSpPr>
          <p:cNvPr id="96" name="CaixaDeTexto 95">
            <a:extLst>
              <a:ext uri="{FF2B5EF4-FFF2-40B4-BE49-F238E27FC236}">
                <a16:creationId xmlns:a16="http://schemas.microsoft.com/office/drawing/2014/main" id="{62989A94-F995-4385-8F1C-7E9D682D64EE}"/>
              </a:ext>
            </a:extLst>
          </p:cNvPr>
          <p:cNvSpPr txBox="1"/>
          <p:nvPr/>
        </p:nvSpPr>
        <p:spPr>
          <a:xfrm>
            <a:off x="4576014" y="1559574"/>
            <a:ext cx="425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onde</a:t>
            </a:r>
          </a:p>
        </p:txBody>
      </p:sp>
    </p:spTree>
    <p:extLst>
      <p:ext uri="{BB962C8B-B14F-4D97-AF65-F5344CB8AC3E}">
        <p14:creationId xmlns:p14="http://schemas.microsoft.com/office/powerpoint/2010/main" val="266535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38048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92552" y="3231163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5DF987ED-1B85-4570-957C-BDA74358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2" y="1382958"/>
            <a:ext cx="1414677" cy="16333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5B9A28-7BEC-43DC-AD64-E8788E57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5" y="4669881"/>
            <a:ext cx="1517311" cy="18307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65165C-F556-4822-8139-0F32669D7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214" y="3810797"/>
            <a:ext cx="1783671" cy="24879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938C020-087E-4331-861B-3BCD1A432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354" y="726194"/>
            <a:ext cx="1838757" cy="23556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C5FA62D-6F46-4FEB-A28A-38392471C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706" y="1002196"/>
            <a:ext cx="1790950" cy="66684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AE4F12C-2973-4570-9FD0-866694187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379" y="3878439"/>
            <a:ext cx="2345303" cy="1456357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A166D960-93B6-49BE-A9CA-0E337AF12D8C}"/>
              </a:ext>
            </a:extLst>
          </p:cNvPr>
          <p:cNvSpPr txBox="1"/>
          <p:nvPr/>
        </p:nvSpPr>
        <p:spPr>
          <a:xfrm>
            <a:off x="7950530" y="179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89BA2C8-43A3-46DA-AFE9-17CC5C875234}"/>
              </a:ext>
            </a:extLst>
          </p:cNvPr>
          <p:cNvSpPr txBox="1"/>
          <p:nvPr/>
        </p:nvSpPr>
        <p:spPr>
          <a:xfrm>
            <a:off x="6992589" y="1207954"/>
            <a:ext cx="317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A localização deste eixo A localização deste eixo é 0,7007a do lado perpendicular ao eixo 1. ao eixo 1. Para n   6, utilizar a seguinte expressão para um eixo neutro de qualquer inclinação: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8108EBF-63FE-4BB5-8DF7-15D2400237F3}"/>
              </a:ext>
            </a:extLst>
          </p:cNvPr>
          <p:cNvSpPr txBox="1"/>
          <p:nvPr/>
        </p:nvSpPr>
        <p:spPr>
          <a:xfrm>
            <a:off x="7003521" y="881898"/>
            <a:ext cx="3174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Para n=3, veja caso 9. para n= 4, veja casos 1 e 13 para n=5,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1D6BE12-7916-4CA8-9747-D5AAE31BE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7861" y="940487"/>
            <a:ext cx="901856" cy="118174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3900B38E-91B1-473E-9BF6-E4B9AB74ABF4}"/>
              </a:ext>
            </a:extLst>
          </p:cNvPr>
          <p:cNvSpPr txBox="1"/>
          <p:nvPr/>
        </p:nvSpPr>
        <p:spPr>
          <a:xfrm>
            <a:off x="6245779" y="1050898"/>
            <a:ext cx="3174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Para um eixo perpendicular ao eixo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6292E860-8D4A-4F62-B62A-7C13489C8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0917" y="1116909"/>
            <a:ext cx="706484" cy="105973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4D01DA9-1BBA-432E-BAE1-434891E63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8118" y="1977840"/>
            <a:ext cx="2262453" cy="405216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EC5D97D2-7D2B-4CE6-9BD9-AA2C85D44C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0516" y="1411421"/>
            <a:ext cx="57158" cy="66684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CFDAFFDD-724E-4D14-B096-22BE52DD4159}"/>
              </a:ext>
            </a:extLst>
          </p:cNvPr>
          <p:cNvSpPr txBox="1"/>
          <p:nvPr/>
        </p:nvSpPr>
        <p:spPr>
          <a:xfrm>
            <a:off x="126588" y="3446059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Polígono regular oco</a:t>
            </a:r>
          </a:p>
          <a:p>
            <a:r>
              <a:rPr lang="pt-BR" sz="1100" dirty="0"/>
              <a:t>com n lados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47173A6F-3490-447E-A630-A90E500C2119}"/>
              </a:ext>
            </a:extLst>
          </p:cNvPr>
          <p:cNvSpPr txBox="1"/>
          <p:nvPr/>
        </p:nvSpPr>
        <p:spPr>
          <a:xfrm>
            <a:off x="64850" y="884602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Polígono regular com n</a:t>
            </a:r>
          </a:p>
          <a:p>
            <a:r>
              <a:rPr lang="pt-BR" sz="1100" dirty="0"/>
              <a:t>lados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C3A8AB17-5E2E-413E-B1C9-46BB96B42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5605" y="1668981"/>
            <a:ext cx="636371" cy="164225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6ACAFED0-E04D-49FF-A844-41DB0027D3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907" y="3314684"/>
            <a:ext cx="885949" cy="228632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C9584DCC-D4E2-4E4C-B96A-E61B04E4BA9E}"/>
              </a:ext>
            </a:extLst>
          </p:cNvPr>
          <p:cNvSpPr txBox="1"/>
          <p:nvPr/>
        </p:nvSpPr>
        <p:spPr>
          <a:xfrm>
            <a:off x="2126052" y="1654738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é ímpar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7ABE0DEB-CA86-441E-BB9F-9E7B9287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868" y="2214706"/>
            <a:ext cx="673959" cy="215722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94ED6CBF-F78A-4EF8-BD71-882200D568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1133" y="2641201"/>
            <a:ext cx="927889" cy="328627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9AC8AB96-702E-46AD-86EC-C53BFB10CAF3}"/>
              </a:ext>
            </a:extLst>
          </p:cNvPr>
          <p:cNvSpPr txBox="1"/>
          <p:nvPr/>
        </p:nvSpPr>
        <p:spPr>
          <a:xfrm>
            <a:off x="2162608" y="2163848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= 2 é ímpar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7DCE007-99EA-429D-BDC0-DB9E1FFE596A}"/>
              </a:ext>
            </a:extLst>
          </p:cNvPr>
          <p:cNvSpPr txBox="1"/>
          <p:nvPr/>
        </p:nvSpPr>
        <p:spPr>
          <a:xfrm>
            <a:off x="2172537" y="2653124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= 2 é ímpar</a:t>
            </a: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31FF31A7-736D-41A5-BE0E-218F5175C8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1526" y="1186859"/>
            <a:ext cx="152421" cy="161948"/>
          </a:xfrm>
          <a:prstGeom prst="rect">
            <a:avLst/>
          </a:prstGeom>
        </p:spPr>
      </p:pic>
      <p:sp>
        <p:nvSpPr>
          <p:cNvPr id="74" name="CaixaDeTexto 73">
            <a:extLst>
              <a:ext uri="{FF2B5EF4-FFF2-40B4-BE49-F238E27FC236}">
                <a16:creationId xmlns:a16="http://schemas.microsoft.com/office/drawing/2014/main" id="{DDFECB12-B66D-4FD3-B59D-128CC8054006}"/>
              </a:ext>
            </a:extLst>
          </p:cNvPr>
          <p:cNvSpPr txBox="1"/>
          <p:nvPr/>
        </p:nvSpPr>
        <p:spPr>
          <a:xfrm>
            <a:off x="2423248" y="1126025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err="1"/>
              <a:t>sen</a:t>
            </a:r>
            <a:endParaRPr lang="pt-BR" sz="900" dirty="0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7F3C850A-EFAC-491F-8810-23965F8E90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9768" y="5316269"/>
            <a:ext cx="943107" cy="266737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66CAECE3-4F4D-4576-9079-C373261616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6071" y="5769705"/>
            <a:ext cx="943107" cy="266737"/>
          </a:xfrm>
          <a:prstGeom prst="rect">
            <a:avLst/>
          </a:prstGeom>
        </p:spPr>
      </p:pic>
      <p:pic>
        <p:nvPicPr>
          <p:cNvPr id="82" name="Imagem 81">
            <a:extLst>
              <a:ext uri="{FF2B5EF4-FFF2-40B4-BE49-F238E27FC236}">
                <a16:creationId xmlns:a16="http://schemas.microsoft.com/office/drawing/2014/main" id="{EDD54ADD-FCFE-4272-A917-0FEDF6A737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0867" y="4359501"/>
            <a:ext cx="206695" cy="177167"/>
          </a:xfrm>
          <a:prstGeom prst="rect">
            <a:avLst/>
          </a:prstGeom>
        </p:spPr>
      </p:pic>
      <p:sp>
        <p:nvSpPr>
          <p:cNvPr id="83" name="CaixaDeTexto 82">
            <a:extLst>
              <a:ext uri="{FF2B5EF4-FFF2-40B4-BE49-F238E27FC236}">
                <a16:creationId xmlns:a16="http://schemas.microsoft.com/office/drawing/2014/main" id="{64E92517-2BD0-482E-9BE9-9DFB252D35FA}"/>
              </a:ext>
            </a:extLst>
          </p:cNvPr>
          <p:cNvSpPr txBox="1"/>
          <p:nvPr/>
        </p:nvSpPr>
        <p:spPr>
          <a:xfrm>
            <a:off x="2559246" y="4290150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err="1"/>
              <a:t>sen</a:t>
            </a:r>
            <a:endParaRPr lang="pt-BR" sz="900" dirty="0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EFAD0D36-9B07-408A-B3BF-5BA93267CF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6144" y="4806162"/>
            <a:ext cx="1066949" cy="276264"/>
          </a:xfrm>
          <a:prstGeom prst="rect">
            <a:avLst/>
          </a:prstGeom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C41B5B00-8621-4855-93AE-5BD5D8E1BF42}"/>
              </a:ext>
            </a:extLst>
          </p:cNvPr>
          <p:cNvSpPr txBox="1"/>
          <p:nvPr/>
        </p:nvSpPr>
        <p:spPr>
          <a:xfrm>
            <a:off x="2235398" y="4842246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é ímpar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E707736C-7546-4EA0-8FA8-208E9FE7D659}"/>
              </a:ext>
            </a:extLst>
          </p:cNvPr>
          <p:cNvSpPr txBox="1"/>
          <p:nvPr/>
        </p:nvSpPr>
        <p:spPr>
          <a:xfrm>
            <a:off x="2253293" y="5832328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= 2 é ímpar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D559DB1-3722-49A3-B7FB-A06D26101AEE}"/>
              </a:ext>
            </a:extLst>
          </p:cNvPr>
          <p:cNvSpPr txBox="1"/>
          <p:nvPr/>
        </p:nvSpPr>
        <p:spPr>
          <a:xfrm>
            <a:off x="2244796" y="5354076"/>
            <a:ext cx="109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Se n = 2 é ímpar</a:t>
            </a:r>
          </a:p>
        </p:txBody>
      </p:sp>
    </p:spTree>
    <p:extLst>
      <p:ext uri="{BB962C8B-B14F-4D97-AF65-F5344CB8AC3E}">
        <p14:creationId xmlns:p14="http://schemas.microsoft.com/office/powerpoint/2010/main" val="76329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86176"/>
            <a:ext cx="0" cy="662305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3205517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A8A8803-4F24-4FFA-A02A-C699A383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3" y="732212"/>
            <a:ext cx="1671757" cy="14935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15FB94-0728-4807-B913-CB467A66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87" y="625307"/>
            <a:ext cx="1862164" cy="14350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EBD3E26-E813-4EEC-B40D-E35524A85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53" y="585457"/>
            <a:ext cx="2456032" cy="151476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278F85-DEBC-4B20-ACEC-E82CCA295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282" y="171684"/>
            <a:ext cx="839310" cy="16786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0190929-C14B-4E31-981C-18C88DE6D324}"/>
              </a:ext>
            </a:extLst>
          </p:cNvPr>
          <p:cNvSpPr txBox="1"/>
          <p:nvPr/>
        </p:nvSpPr>
        <p:spPr>
          <a:xfrm>
            <a:off x="7855528" y="98052"/>
            <a:ext cx="754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então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EA909CB-286F-4E3E-BA04-2A6674179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283" y="378141"/>
            <a:ext cx="1706208" cy="324420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309D7D06-198B-45C0-8F1F-40117AD362E8}"/>
              </a:ext>
            </a:extLst>
          </p:cNvPr>
          <p:cNvSpPr txBox="1"/>
          <p:nvPr/>
        </p:nvSpPr>
        <p:spPr>
          <a:xfrm>
            <a:off x="7053455" y="656908"/>
            <a:ext cx="20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 eixo neutro x esta localizado a uma distancia da parte inferior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F332853-5EE9-466B-A633-34278CB90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558" y="729244"/>
            <a:ext cx="839517" cy="99604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2A72C8C-041C-42FD-BAE7-C14E70977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778" y="1196030"/>
            <a:ext cx="1550842" cy="28866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3ACEE783-8293-40B9-A580-CC9E0AF27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963" y="1019923"/>
            <a:ext cx="575948" cy="127373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7802668E-B4B6-4FB8-9933-1D2C683575D1}"/>
              </a:ext>
            </a:extLst>
          </p:cNvPr>
          <p:cNvSpPr txBox="1"/>
          <p:nvPr/>
        </p:nvSpPr>
        <p:spPr>
          <a:xfrm>
            <a:off x="7797103" y="956651"/>
            <a:ext cx="754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então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A71FB88-63E8-4EAB-A80B-F621588DEE83}"/>
              </a:ext>
            </a:extLst>
          </p:cNvPr>
          <p:cNvSpPr txBox="1"/>
          <p:nvPr/>
        </p:nvSpPr>
        <p:spPr>
          <a:xfrm>
            <a:off x="7115518" y="1484642"/>
            <a:ext cx="20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 eixo neutro x esta localizado a uma distancia do topo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0586847-B328-4E20-829D-08BF4B537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778" y="1864968"/>
            <a:ext cx="1288225" cy="1093775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A99DD5A3-734D-4476-A01D-F07214439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0987" y="1499485"/>
            <a:ext cx="772088" cy="207621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C4947CC2-156F-45CE-8FB2-BE37C8DFE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0654" y="3253926"/>
            <a:ext cx="1802904" cy="540284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F33B1E77-A3B1-46CC-A5F4-00CA30AB563E}"/>
              </a:ext>
            </a:extLst>
          </p:cNvPr>
          <p:cNvSpPr txBox="1"/>
          <p:nvPr/>
        </p:nvSpPr>
        <p:spPr>
          <a:xfrm>
            <a:off x="7117164" y="3799245"/>
            <a:ext cx="20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 eixo neutro x está localizada a uma distancia 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D72C526-D75C-4972-B32C-7A0AA2CCB01B}"/>
              </a:ext>
            </a:extLst>
          </p:cNvPr>
          <p:cNvSpPr txBox="1"/>
          <p:nvPr/>
        </p:nvSpPr>
        <p:spPr>
          <a:xfrm>
            <a:off x="7952501" y="4115227"/>
            <a:ext cx="623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De baixo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91AB79E2-2F11-4F0E-91BF-B55515933C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2931" y="4164536"/>
            <a:ext cx="823803" cy="145750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84F663AB-DDB3-46AA-A158-95771C3248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2931" y="4409687"/>
            <a:ext cx="690317" cy="132311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52C1EED6-5602-4553-B874-BF45F024ED99}"/>
              </a:ext>
            </a:extLst>
          </p:cNvPr>
          <p:cNvSpPr txBox="1"/>
          <p:nvPr/>
        </p:nvSpPr>
        <p:spPr>
          <a:xfrm>
            <a:off x="7749702" y="4364349"/>
            <a:ext cx="754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então</a:t>
            </a:r>
          </a:p>
        </p:txBody>
      </p:sp>
      <p:pic>
        <p:nvPicPr>
          <p:cNvPr id="69" name="Imagem 68">
            <a:extLst>
              <a:ext uri="{FF2B5EF4-FFF2-40B4-BE49-F238E27FC236}">
                <a16:creationId xmlns:a16="http://schemas.microsoft.com/office/drawing/2014/main" id="{A0306FEA-BFA9-41DE-A31D-A26438273C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2931" y="4613304"/>
            <a:ext cx="1403305" cy="297999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0EB5F8DE-7E2B-40CC-892D-5A00B6591FCA}"/>
              </a:ext>
            </a:extLst>
          </p:cNvPr>
          <p:cNvSpPr txBox="1"/>
          <p:nvPr/>
        </p:nvSpPr>
        <p:spPr>
          <a:xfrm>
            <a:off x="7053455" y="4916955"/>
            <a:ext cx="20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O eixo neutro x esta localizado a uma distancia do topo</a:t>
            </a:r>
          </a:p>
        </p:txBody>
      </p:sp>
      <p:pic>
        <p:nvPicPr>
          <p:cNvPr id="72" name="Imagem 71">
            <a:extLst>
              <a:ext uri="{FF2B5EF4-FFF2-40B4-BE49-F238E27FC236}">
                <a16:creationId xmlns:a16="http://schemas.microsoft.com/office/drawing/2014/main" id="{57E7991B-1DE9-453F-92B2-A03924C238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3041" y="4973311"/>
            <a:ext cx="623452" cy="173848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45BAA787-1AEA-4836-B94D-B72B5CA7BB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6574" y="5384795"/>
            <a:ext cx="1339662" cy="1053867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33D0F278-FD5D-48F3-9235-17ED0273BC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39008" y="3763386"/>
            <a:ext cx="2405884" cy="1412792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440C967D-4787-4C62-860A-C8AA7BC0DA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2258" y="3856448"/>
            <a:ext cx="1566700" cy="1100924"/>
          </a:xfrm>
          <a:prstGeom prst="rect">
            <a:avLst/>
          </a:prstGeom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164044F9-4DAA-4755-8CE5-B4A9B35D63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846" y="3874709"/>
            <a:ext cx="1644578" cy="1412792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2B0EDC81-2644-482B-B506-786037C8C0F5}"/>
              </a:ext>
            </a:extLst>
          </p:cNvPr>
          <p:cNvSpPr txBox="1"/>
          <p:nvPr/>
        </p:nvSpPr>
        <p:spPr>
          <a:xfrm>
            <a:off x="204163" y="225010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Seção T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6A77B50-AD71-4970-AD54-EF567DD50781}"/>
              </a:ext>
            </a:extLst>
          </p:cNvPr>
          <p:cNvSpPr txBox="1"/>
          <p:nvPr/>
        </p:nvSpPr>
        <p:spPr>
          <a:xfrm>
            <a:off x="114586" y="3298195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Seção C</a:t>
            </a:r>
          </a:p>
        </p:txBody>
      </p:sp>
    </p:spTree>
    <p:extLst>
      <p:ext uri="{BB962C8B-B14F-4D97-AF65-F5344CB8AC3E}">
        <p14:creationId xmlns:p14="http://schemas.microsoft.com/office/powerpoint/2010/main" val="122948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08360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D25ED1-0350-461B-B4A4-AFB29EE3FA7D}"/>
              </a:ext>
            </a:extLst>
          </p:cNvPr>
          <p:cNvSpPr txBox="1"/>
          <p:nvPr/>
        </p:nvSpPr>
        <p:spPr>
          <a:xfrm>
            <a:off x="-669074" y="514882"/>
            <a:ext cx="2364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>
                <a:latin typeface="Candara Light" panose="020E0502030303020204" pitchFamily="34" charset="0"/>
              </a:rPr>
              <a:t>Feixe de flange largo com</a:t>
            </a:r>
          </a:p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flanges iguais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BB5BF1-DCEA-43F4-AD7C-4748924BB476}"/>
              </a:ext>
            </a:extLst>
          </p:cNvPr>
          <p:cNvSpPr txBox="1"/>
          <p:nvPr/>
        </p:nvSpPr>
        <p:spPr>
          <a:xfrm>
            <a:off x="92551" y="2161806"/>
            <a:ext cx="826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Ângulo de pernas iguais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115890" y="4169314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BD21EC0-21C3-426E-8F58-5588BED3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2" y="997075"/>
            <a:ext cx="910593" cy="10340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A6B7575-0BBC-40C4-96E9-A1F5BC03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78" y="754715"/>
            <a:ext cx="937430" cy="9039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17E105-01A6-4B65-9A40-F27B054F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07" y="604828"/>
            <a:ext cx="1386594" cy="13354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703443-4AA0-42A3-9911-4D576C714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422" y="635263"/>
            <a:ext cx="1196263" cy="130501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7B76CB-9CCA-4719-876D-52A28AEC1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" y="2541135"/>
            <a:ext cx="1714913" cy="123259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CA118A9-0873-4296-817B-7081464EE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071" y="2366625"/>
            <a:ext cx="1417204" cy="112399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3B55D39-4AB3-4419-A6F3-BBD72A6C2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741" y="2358938"/>
            <a:ext cx="695946" cy="138604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8189888B-F665-4385-BAE4-C01B638D0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084" y="2312860"/>
            <a:ext cx="613986" cy="325789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AF3048B5-CBF5-4CE7-AAA2-E0ED84A641A1}"/>
              </a:ext>
            </a:extLst>
          </p:cNvPr>
          <p:cNvSpPr txBox="1"/>
          <p:nvPr/>
        </p:nvSpPr>
        <p:spPr>
          <a:xfrm>
            <a:off x="5005079" y="2697788"/>
            <a:ext cx="87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Candara Light" panose="020E0502030303020204" pitchFamily="34" charset="0"/>
              </a:rPr>
              <a:t>Onde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1346836-DEC9-41A5-A1AC-8880068EB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165" y="2735133"/>
            <a:ext cx="556828" cy="14244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C25916CA-482B-4FF1-9663-02D564121C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5915" y="4435535"/>
            <a:ext cx="2339576" cy="1275639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A463DE1E-AA24-41EA-AEFC-1BBD370790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9046" y="4354462"/>
            <a:ext cx="1116837" cy="1055547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B4913D6C-73BD-42B5-9BC2-CB11E4F171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026" y="4676318"/>
            <a:ext cx="1424187" cy="1648055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4B9E02DD-2251-4C94-86E9-AC5943E598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1976" y="2627454"/>
            <a:ext cx="1858296" cy="1261357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7E0F8EEF-7567-4418-A6BB-F13EE88E9C76}"/>
              </a:ext>
            </a:extLst>
          </p:cNvPr>
          <p:cNvSpPr txBox="1"/>
          <p:nvPr/>
        </p:nvSpPr>
        <p:spPr>
          <a:xfrm>
            <a:off x="7105721" y="2161806"/>
            <a:ext cx="3282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Seja </a:t>
            </a:r>
            <a:r>
              <a:rPr lang="pt-BR" sz="1100" dirty="0" err="1"/>
              <a:t>yp</a:t>
            </a:r>
            <a:r>
              <a:rPr lang="pt-BR" sz="1100" dirty="0"/>
              <a:t> </a:t>
            </a:r>
            <a:r>
              <a:rPr lang="pt-BR" sz="1100" b="1" dirty="0">
                <a:latin typeface="Candara Light" panose="020E0502030303020204" pitchFamily="34" charset="0"/>
              </a:rPr>
              <a:t>a distância vertical do canto superior até o eixo neutro plástico. Se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CE01BB11-E60E-4576-99BA-826FCE6FD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1007" y="2229731"/>
            <a:ext cx="197925" cy="1662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A264F5-1CAC-48E0-A460-C17B5A293614}"/>
              </a:ext>
            </a:extLst>
          </p:cNvPr>
          <p:cNvSpPr txBox="1"/>
          <p:nvPr/>
        </p:nvSpPr>
        <p:spPr>
          <a:xfrm>
            <a:off x="74766" y="4156724"/>
            <a:ext cx="826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Ângulo de pernas desiguais</a:t>
            </a:r>
          </a:p>
        </p:txBody>
      </p:sp>
    </p:spTree>
    <p:extLst>
      <p:ext uri="{BB962C8B-B14F-4D97-AF65-F5344CB8AC3E}">
        <p14:creationId xmlns:p14="http://schemas.microsoft.com/office/powerpoint/2010/main" val="372462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1" y="1570627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92551" y="50362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3CCD784-C0F5-4E03-B916-8B3C746E3285}"/>
              </a:ext>
            </a:extLst>
          </p:cNvPr>
          <p:cNvCxnSpPr>
            <a:cxnSpLocks/>
          </p:cNvCxnSpPr>
          <p:nvPr/>
        </p:nvCxnSpPr>
        <p:spPr>
          <a:xfrm flipV="1">
            <a:off x="92551" y="3303419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A80722B-7F47-4402-BD4F-CB59957E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6" y="418856"/>
            <a:ext cx="1360372" cy="113271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52C4B3-1AC5-4974-9094-9204C993C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61" y="410653"/>
            <a:ext cx="1076217" cy="8634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FE679-E4B3-42B5-878C-5CF2DB73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90" y="626671"/>
            <a:ext cx="1406415" cy="39130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45F14F1-C1FB-4037-9D23-A4FF2E17B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738" y="211788"/>
            <a:ext cx="2400767" cy="487112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A2CFCE0-AEAA-42D4-BA3A-03AA589F9B51}"/>
              </a:ext>
            </a:extLst>
          </p:cNvPr>
          <p:cNvSpPr txBox="1"/>
          <p:nvPr/>
        </p:nvSpPr>
        <p:spPr>
          <a:xfrm>
            <a:off x="7048733" y="768097"/>
            <a:ext cx="2260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O eixo neutro x está a 0:2537a da base.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D12EFC6-03E8-400E-8301-B5A1DDD33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08" y="2020543"/>
            <a:ext cx="1204888" cy="1263822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2886C23-E40B-4298-9EC1-9302BBF42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461" y="1867196"/>
            <a:ext cx="749646" cy="118013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B377E690-75B3-415E-B7FB-490D00B72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390" y="1896287"/>
            <a:ext cx="1323658" cy="101695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B6FE5D0-7318-430E-83A0-866ED8605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0100" y="1696235"/>
            <a:ext cx="2169188" cy="407831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E87C630-1DD9-47C9-AD66-C0614D0E84EC}"/>
              </a:ext>
            </a:extLst>
          </p:cNvPr>
          <p:cNvSpPr txBox="1"/>
          <p:nvPr/>
        </p:nvSpPr>
        <p:spPr>
          <a:xfrm>
            <a:off x="7048733" y="2158187"/>
            <a:ext cx="2249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O eixo neutro x está a 0:2929d da base.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74F7ECFF-CDFD-4AF5-B06D-45E5C126F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901" y="3734280"/>
            <a:ext cx="1382694" cy="1188019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37B8678A-C5C1-4897-BACA-E9106472F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9008" y="3437509"/>
            <a:ext cx="1112259" cy="1065262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E2516EBB-157E-4398-9227-BDBC6B5BAC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9506" y="3489984"/>
            <a:ext cx="1574072" cy="1359664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10B562E3-79D6-4597-B186-76401A0E7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767" y="5560500"/>
            <a:ext cx="1442641" cy="1094591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6CDBBE27-BBF6-42A2-83DA-9846C93E03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0461" y="5296089"/>
            <a:ext cx="953927" cy="939474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21EF7D14-E41A-48C7-8406-AD26F3B324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9022" y="5127920"/>
            <a:ext cx="1443940" cy="148959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E928883-18FE-4FCE-B64B-EDBBD7BB9DA2}"/>
              </a:ext>
            </a:extLst>
          </p:cNvPr>
          <p:cNvSpPr txBox="1"/>
          <p:nvPr/>
        </p:nvSpPr>
        <p:spPr>
          <a:xfrm>
            <a:off x="-164823" y="103111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Triângulo Equilátero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FF8B5DF-0D79-4012-95CE-1CE2C7945075}"/>
              </a:ext>
            </a:extLst>
          </p:cNvPr>
          <p:cNvSpPr txBox="1"/>
          <p:nvPr/>
        </p:nvSpPr>
        <p:spPr>
          <a:xfrm>
            <a:off x="-281630" y="1572369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err="1"/>
              <a:t>Isosceles</a:t>
            </a:r>
            <a:r>
              <a:rPr lang="pt-BR" sz="1100" dirty="0"/>
              <a:t> </a:t>
            </a:r>
            <a:r>
              <a:rPr lang="pt-BR" sz="1100" dirty="0" err="1"/>
              <a:t>triangle</a:t>
            </a:r>
            <a:endParaRPr lang="pt-BR" sz="1100" b="1" dirty="0">
              <a:latin typeface="Candara Light" panose="020E0502030303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3C2F398-AD63-4E62-A8AD-55E88E9F7541}"/>
              </a:ext>
            </a:extLst>
          </p:cNvPr>
          <p:cNvSpPr txBox="1"/>
          <p:nvPr/>
        </p:nvSpPr>
        <p:spPr>
          <a:xfrm>
            <a:off x="-450119" y="3340124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Triângulo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EBA9C06-7B0A-4B4D-B083-B99B04D4969D}"/>
              </a:ext>
            </a:extLst>
          </p:cNvPr>
          <p:cNvSpPr txBox="1"/>
          <p:nvPr/>
        </p:nvSpPr>
        <p:spPr>
          <a:xfrm>
            <a:off x="-368844" y="5049208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Paralelogramo</a:t>
            </a:r>
          </a:p>
        </p:txBody>
      </p:sp>
    </p:spTree>
    <p:extLst>
      <p:ext uri="{BB962C8B-B14F-4D97-AF65-F5344CB8AC3E}">
        <p14:creationId xmlns:p14="http://schemas.microsoft.com/office/powerpoint/2010/main" val="102405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38048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D25ED1-0350-461B-B4A4-AFB29EE3FA7D}"/>
              </a:ext>
            </a:extLst>
          </p:cNvPr>
          <p:cNvSpPr txBox="1"/>
          <p:nvPr/>
        </p:nvSpPr>
        <p:spPr>
          <a:xfrm>
            <a:off x="-429872" y="589283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Diamante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BB5BF1-DCEA-43F4-AD7C-4748924BB476}"/>
              </a:ext>
            </a:extLst>
          </p:cNvPr>
          <p:cNvSpPr txBox="1"/>
          <p:nvPr/>
        </p:nvSpPr>
        <p:spPr>
          <a:xfrm>
            <a:off x="92551" y="2161806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Trapézio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115890" y="4169314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2CD5241-B345-4A3E-A7A3-FBE8CA763ECF}"/>
              </a:ext>
            </a:extLst>
          </p:cNvPr>
          <p:cNvSpPr txBox="1"/>
          <p:nvPr/>
        </p:nvSpPr>
        <p:spPr>
          <a:xfrm>
            <a:off x="54451" y="4199830"/>
            <a:ext cx="102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Círculo sólido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7BA1A0-7C11-4B2C-A163-FE431ABA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0" y="766265"/>
            <a:ext cx="1164822" cy="12281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01EFDC3-A489-4DD5-8E2B-9910617A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36" y="766265"/>
            <a:ext cx="784194" cy="11606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313180-8044-47D7-B034-4DAE1799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66" y="795792"/>
            <a:ext cx="942191" cy="102237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8DC3DAE-B831-41D9-A85A-279AD3B28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229" y="664656"/>
            <a:ext cx="2378888" cy="46943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A1B3325-D8D9-4C0F-B1C9-D9E8CCF4D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8" y="2778466"/>
            <a:ext cx="1496229" cy="1301068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F7DD635-2020-49B4-AB6F-B5869A9CC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796" y="2589200"/>
            <a:ext cx="1839754" cy="104872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3C597ADD-257C-4FA6-90EA-D76BFC657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741" y="2351398"/>
            <a:ext cx="1811146" cy="157165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63352DC5-BED1-4570-AF72-99477B538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077" y="4869065"/>
            <a:ext cx="1277385" cy="95636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8BA38BDC-7EB5-4591-AADB-610DAFFDEF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4796" y="4497248"/>
            <a:ext cx="722118" cy="47215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9BE7B73E-D9D5-443C-BC51-0C5718AA27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314" y="4415575"/>
            <a:ext cx="1045548" cy="74682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AA9174C8-1356-4F6B-B457-336E4314F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2229" y="4377724"/>
            <a:ext cx="1402611" cy="5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D25ED1-0350-461B-B4A4-AFB29EE3FA7D}"/>
              </a:ext>
            </a:extLst>
          </p:cNvPr>
          <p:cNvSpPr txBox="1"/>
          <p:nvPr/>
        </p:nvSpPr>
        <p:spPr>
          <a:xfrm>
            <a:off x="-495376" y="149605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Diamante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BB5BF1-DCEA-43F4-AD7C-4748924BB476}"/>
              </a:ext>
            </a:extLst>
          </p:cNvPr>
          <p:cNvSpPr txBox="1"/>
          <p:nvPr/>
        </p:nvSpPr>
        <p:spPr>
          <a:xfrm>
            <a:off x="92551" y="2161806"/>
            <a:ext cx="82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Trapézio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115890" y="4169314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2CD5241-B345-4A3E-A7A3-FBE8CA763ECF}"/>
              </a:ext>
            </a:extLst>
          </p:cNvPr>
          <p:cNvSpPr txBox="1"/>
          <p:nvPr/>
        </p:nvSpPr>
        <p:spPr>
          <a:xfrm>
            <a:off x="54451" y="4199830"/>
            <a:ext cx="1028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Círculo sólido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2A1CF2-FA84-4486-A2BC-5370199C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1" y="678687"/>
            <a:ext cx="1359001" cy="10942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4DE759-0EEE-491D-A398-9BB6E172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16" y="233077"/>
            <a:ext cx="1068154" cy="44561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BA6AAA8-0DBB-4422-84AD-DBC56775A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60" y="233077"/>
            <a:ext cx="1432473" cy="6410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E532C79-260C-4E4A-81A2-8F31126C8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082" y="153816"/>
            <a:ext cx="1693552" cy="62655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9B2D14C-9E36-4412-BF82-7F97C6F35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39" y="2206122"/>
            <a:ext cx="728781" cy="49528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C72DFCE-B54D-47E7-B29F-AB1A5E9CA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585" y="2241577"/>
            <a:ext cx="1007897" cy="42437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1B3BDC2-9D21-4A28-A5BB-D1A9876C9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573" y="2267962"/>
            <a:ext cx="1238412" cy="52908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57DA9479-62EC-4C27-9B1B-55408466F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22" y="2737738"/>
            <a:ext cx="1555790" cy="119872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7D5C7FAA-AB72-466E-A123-70CA2B284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657" y="4806115"/>
            <a:ext cx="1612719" cy="1109098"/>
          </a:xfrm>
          <a:prstGeom prst="rect">
            <a:avLst/>
          </a:prstGeom>
        </p:spPr>
      </p:pic>
      <p:pic>
        <p:nvPicPr>
          <p:cNvPr id="42" name="Imagem 41" descr="te">
            <a:extLst>
              <a:ext uri="{FF2B5EF4-FFF2-40B4-BE49-F238E27FC236}">
                <a16:creationId xmlns:a16="http://schemas.microsoft.com/office/drawing/2014/main" id="{FE647DCD-0B85-438A-B6E5-0A54D9BF72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2441" y="4330635"/>
            <a:ext cx="1479516" cy="1438034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F16B30BD-2C8F-4CA6-8A67-A399D2F2E1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797" y="4594809"/>
            <a:ext cx="262427" cy="156200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2828360E-DBBD-4665-94BD-187898081C74}"/>
              </a:ext>
            </a:extLst>
          </p:cNvPr>
          <p:cNvSpPr txBox="1"/>
          <p:nvPr/>
        </p:nvSpPr>
        <p:spPr>
          <a:xfrm>
            <a:off x="3148891" y="4559894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2759818D-9124-431F-8FE9-38376A5A9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8877" y="5049269"/>
            <a:ext cx="221311" cy="184425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1BE9DB92-E925-4613-8339-F0410D4FE557}"/>
              </a:ext>
            </a:extLst>
          </p:cNvPr>
          <p:cNvSpPr txBox="1"/>
          <p:nvPr/>
        </p:nvSpPr>
        <p:spPr>
          <a:xfrm>
            <a:off x="2762920" y="5015067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3F167327-0BB7-4CFF-9F52-902227D1B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920" y="5488249"/>
            <a:ext cx="221311" cy="184425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991914C9-778C-4C21-91DE-902B5BCBD628}"/>
              </a:ext>
            </a:extLst>
          </p:cNvPr>
          <p:cNvSpPr txBox="1"/>
          <p:nvPr/>
        </p:nvSpPr>
        <p:spPr>
          <a:xfrm>
            <a:off x="2693832" y="5457350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D15D693B-A4D8-4E0A-8680-6FD8D38F7C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5664" y="4230052"/>
            <a:ext cx="2509730" cy="2348878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3C4112FB-E9F9-4BA8-9D23-842D07E00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4645" y="4922854"/>
            <a:ext cx="221311" cy="184425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5B59CD37-11DE-4ECF-B8CB-7F89B6D592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1042" y="4386932"/>
            <a:ext cx="192732" cy="192732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7EB39C62-94C0-4C21-9057-71091C6470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5820" y="5233694"/>
            <a:ext cx="192732" cy="192732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D702619E-C87C-4FBB-8099-C2C0309147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0780" y="5638694"/>
            <a:ext cx="174060" cy="145049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73ACC2E1-3000-4626-9E19-892495EF5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6767" y="5655032"/>
            <a:ext cx="174060" cy="145049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FA3C21B4-1322-4E36-BACF-E97D1A801E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0224" y="6164991"/>
            <a:ext cx="174060" cy="145049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9C901D76-B67B-4130-843D-517693CC93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3818" y="4277837"/>
            <a:ext cx="174060" cy="124330"/>
          </a:xfrm>
          <a:prstGeom prst="rect">
            <a:avLst/>
          </a:prstGeom>
        </p:spPr>
      </p:pic>
      <p:sp>
        <p:nvSpPr>
          <p:cNvPr id="76" name="CaixaDeTexto 75">
            <a:extLst>
              <a:ext uri="{FF2B5EF4-FFF2-40B4-BE49-F238E27FC236}">
                <a16:creationId xmlns:a16="http://schemas.microsoft.com/office/drawing/2014/main" id="{4BFD3533-7875-42EC-867E-ADE6C0EF9B9F}"/>
              </a:ext>
            </a:extLst>
          </p:cNvPr>
          <p:cNvSpPr txBox="1"/>
          <p:nvPr/>
        </p:nvSpPr>
        <p:spPr>
          <a:xfrm>
            <a:off x="5914664" y="4237077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F58B0BD-F19A-403F-8077-D53ADF9A9FC3}"/>
              </a:ext>
            </a:extLst>
          </p:cNvPr>
          <p:cNvSpPr txBox="1"/>
          <p:nvPr/>
        </p:nvSpPr>
        <p:spPr>
          <a:xfrm>
            <a:off x="5109879" y="4872452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FA612D76-09DB-4E01-8705-EFD66A6C2D44}"/>
              </a:ext>
            </a:extLst>
          </p:cNvPr>
          <p:cNvSpPr txBox="1"/>
          <p:nvPr/>
        </p:nvSpPr>
        <p:spPr>
          <a:xfrm>
            <a:off x="5686969" y="5211129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6004BAD7-7A64-475C-A8B9-9DE58F19F750}"/>
              </a:ext>
            </a:extLst>
          </p:cNvPr>
          <p:cNvSpPr txBox="1"/>
          <p:nvPr/>
        </p:nvSpPr>
        <p:spPr>
          <a:xfrm>
            <a:off x="5109878" y="5603201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B56A1D9-4E32-4AF7-BE55-E5C4ADB07BF6}"/>
              </a:ext>
            </a:extLst>
          </p:cNvPr>
          <p:cNvSpPr txBox="1"/>
          <p:nvPr/>
        </p:nvSpPr>
        <p:spPr>
          <a:xfrm>
            <a:off x="5071564" y="6114404"/>
            <a:ext cx="37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sen</a:t>
            </a:r>
            <a:endParaRPr lang="pt-BR" sz="1000" dirty="0"/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E6A28131-EA0D-4EF1-BF6D-1501BE8A86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3115" y="6186197"/>
            <a:ext cx="192162" cy="146947"/>
          </a:xfrm>
          <a:prstGeom prst="rect">
            <a:avLst/>
          </a:prstGeom>
        </p:spPr>
      </p:pic>
      <p:pic>
        <p:nvPicPr>
          <p:cNvPr id="92" name="Imagem 91">
            <a:extLst>
              <a:ext uri="{FF2B5EF4-FFF2-40B4-BE49-F238E27FC236}">
                <a16:creationId xmlns:a16="http://schemas.microsoft.com/office/drawing/2014/main" id="{8461473C-DA50-4FEC-89D6-DE2A1C5CCB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50972" y="6271222"/>
            <a:ext cx="177056" cy="1353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5E8220-87CA-4016-B42F-8C67DF8D93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2748" y="4184804"/>
            <a:ext cx="3523767" cy="24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38048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2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115890" y="4169314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2CD5241-B345-4A3E-A7A3-FBE8CA763ECF}"/>
              </a:ext>
            </a:extLst>
          </p:cNvPr>
          <p:cNvSpPr txBox="1"/>
          <p:nvPr/>
        </p:nvSpPr>
        <p:spPr>
          <a:xfrm>
            <a:off x="54452" y="4209747"/>
            <a:ext cx="134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Setor de círculo oco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53945A-5588-4B7F-9166-90813737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7" y="1184136"/>
            <a:ext cx="1507007" cy="8766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C9EB35-1D88-4B77-93EE-E3CB47816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4" y="2986304"/>
            <a:ext cx="1620735" cy="9218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3186B1-49D4-4779-936C-C5AC17D66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7" y="5134065"/>
            <a:ext cx="1456092" cy="137248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BCCCA0-6314-40CC-8143-EA5D421E6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08" y="617597"/>
            <a:ext cx="2024144" cy="14585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180D318-EA37-4545-B94B-62D1010BA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694" y="2610342"/>
            <a:ext cx="1988967" cy="983866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0560F13-DEF5-4FA6-AFF0-6D1D21F5F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216" y="2637674"/>
            <a:ext cx="2207305" cy="92976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4107C5C5-B35D-461B-9BFD-4EB4AD31D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356" y="4711500"/>
            <a:ext cx="2231055" cy="97473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ABAD1D4C-E881-4721-A5AD-924D0E97D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178" y="4471357"/>
            <a:ext cx="2269128" cy="1827392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3DBC8530-721F-4627-97E9-EA63F4408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741" y="704562"/>
            <a:ext cx="2408966" cy="127731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CA47780-B4B6-430F-8931-930141F90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41" y="617597"/>
            <a:ext cx="1201688" cy="409085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83A6B3F1-1648-4BE9-B435-76B0A208FA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074" y="2271619"/>
            <a:ext cx="1351845" cy="45576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6F89F6-D4AB-4F56-987C-CCCDBEC58B99}"/>
              </a:ext>
            </a:extLst>
          </p:cNvPr>
          <p:cNvSpPr txBox="1"/>
          <p:nvPr/>
        </p:nvSpPr>
        <p:spPr>
          <a:xfrm>
            <a:off x="92552" y="4489668"/>
            <a:ext cx="1692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(Note: </a:t>
            </a:r>
            <a:r>
              <a:rPr lang="pt-BR" sz="900" dirty="0" err="1"/>
              <a:t>If</a:t>
            </a:r>
            <a:r>
              <a:rPr lang="pt-BR" sz="900" dirty="0"/>
              <a:t> t/R é pequeno, uma lata exceda p para formar um anel sobreposto)</a:t>
            </a:r>
          </a:p>
        </p:txBody>
      </p:sp>
    </p:spTree>
    <p:extLst>
      <p:ext uri="{BB962C8B-B14F-4D97-AF65-F5344CB8AC3E}">
        <p14:creationId xmlns:p14="http://schemas.microsoft.com/office/powerpoint/2010/main" val="29664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139229" y="1069889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1069889"/>
            <a:ext cx="0" cy="56393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87896" y="2576125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537FCA4-1346-4D52-9200-11CE75BA5864}"/>
              </a:ext>
            </a:extLst>
          </p:cNvPr>
          <p:cNvCxnSpPr>
            <a:cxnSpLocks/>
          </p:cNvCxnSpPr>
          <p:nvPr/>
        </p:nvCxnSpPr>
        <p:spPr>
          <a:xfrm flipV="1">
            <a:off x="87896" y="4679953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2CD5241-B345-4A3E-A7A3-FBE8CA763ECF}"/>
              </a:ext>
            </a:extLst>
          </p:cNvPr>
          <p:cNvSpPr txBox="1"/>
          <p:nvPr/>
        </p:nvSpPr>
        <p:spPr>
          <a:xfrm>
            <a:off x="104398" y="4797396"/>
            <a:ext cx="134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Elipse sólida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B5585E-367B-4CEA-BBF4-891ED229F938}"/>
              </a:ext>
            </a:extLst>
          </p:cNvPr>
          <p:cNvSpPr txBox="1"/>
          <p:nvPr/>
        </p:nvSpPr>
        <p:spPr>
          <a:xfrm>
            <a:off x="1836245" y="41743"/>
            <a:ext cx="136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andara Light" panose="020E0502030303020204" pitchFamily="34" charset="0"/>
              </a:rPr>
              <a:t>Nota: Se a for pequeno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8909C33-EBBC-4F8D-B5DC-5888114E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21" y="433992"/>
            <a:ext cx="4330368" cy="58983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4D0724-28A6-49EE-8D5E-D5964397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87" y="1208216"/>
            <a:ext cx="1247949" cy="120031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73E0315-7EE2-4C7F-B427-037DEE865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269" y="2770667"/>
            <a:ext cx="1112231" cy="164018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A57609F-F745-4941-AFE4-1D9087F72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45" y="5135459"/>
            <a:ext cx="724001" cy="88594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AD26C4F9-A41C-4CA7-BECA-35AFAF124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87" y="4842637"/>
            <a:ext cx="857370" cy="158137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760A86A1-180E-48E3-822B-4C6F1E6C5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33" y="2818351"/>
            <a:ext cx="1915264" cy="159386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CEFB18AE-7903-4C65-B44F-136AFEA1B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0072" y="1269359"/>
            <a:ext cx="1068009" cy="12035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9740FD20-D38E-4FBD-BCD9-BE741F152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2760" y="1114324"/>
            <a:ext cx="1884672" cy="368100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8E6B5752-1CE1-4C65-8C33-633CB654EA6E}"/>
              </a:ext>
            </a:extLst>
          </p:cNvPr>
          <p:cNvSpPr txBox="1"/>
          <p:nvPr/>
        </p:nvSpPr>
        <p:spPr>
          <a:xfrm>
            <a:off x="7048733" y="1487362"/>
            <a:ext cx="2108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 eixo neutro plástico x está localizado a uma distância 0:4040R da base</a:t>
            </a:r>
            <a:r>
              <a:rPr lang="pt-BR" dirty="0"/>
              <a:t>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0317BBB-A6B3-4DFD-AB63-D565C5B6918B}"/>
              </a:ext>
            </a:extLst>
          </p:cNvPr>
          <p:cNvSpPr txBox="1"/>
          <p:nvPr/>
        </p:nvSpPr>
        <p:spPr>
          <a:xfrm>
            <a:off x="7025884" y="2628700"/>
            <a:ext cx="3485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Seja </a:t>
            </a:r>
            <a:r>
              <a:rPr lang="pt-BR" sz="1000" dirty="0" err="1"/>
              <a:t>yp</a:t>
            </a:r>
            <a:r>
              <a:rPr lang="pt-BR" sz="1000" dirty="0"/>
              <a:t> a distância vertical da base até o eixo neutro de plástico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6C29BD62-CB6C-4FD9-8F46-1FCFB570D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3412" y="2645737"/>
            <a:ext cx="183011" cy="183011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020D777B-1F13-45A6-87A4-EB49657B8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1810" y="3090413"/>
            <a:ext cx="2901599" cy="1075252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AF722867-9713-4423-A535-6B29E2958F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1850" y="4942124"/>
            <a:ext cx="2495898" cy="52394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1BF325B2-B5B1-4E2A-9AA4-0EA6A1629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347" y="5289136"/>
            <a:ext cx="938916" cy="1212767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BBF4FCFE-3B6E-4962-9895-61DDD9BD6839}"/>
              </a:ext>
            </a:extLst>
          </p:cNvPr>
          <p:cNvSpPr txBox="1"/>
          <p:nvPr/>
        </p:nvSpPr>
        <p:spPr>
          <a:xfrm>
            <a:off x="39637" y="2606437"/>
            <a:ext cx="134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Semicírculo oco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428C4FF-610E-4ED2-B60C-71D11FFB7F94}"/>
              </a:ext>
            </a:extLst>
          </p:cNvPr>
          <p:cNvSpPr txBox="1"/>
          <p:nvPr/>
        </p:nvSpPr>
        <p:spPr>
          <a:xfrm>
            <a:off x="124378" y="1075051"/>
            <a:ext cx="134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Semicírculo sólido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FCBD7E7D-31FF-4684-82FA-40C379E598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793" y="1562419"/>
            <a:ext cx="1482714" cy="870419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21E1AC6C-C327-4FAD-B092-072C0054D4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681" y="2842895"/>
            <a:ext cx="1758535" cy="17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60E01BB-0CAF-4E89-8312-0CA7CF98B0A4}"/>
              </a:ext>
            </a:extLst>
          </p:cNvPr>
          <p:cNvSpPr/>
          <p:nvPr/>
        </p:nvSpPr>
        <p:spPr>
          <a:xfrm>
            <a:off x="92552" y="86176"/>
            <a:ext cx="10567982" cy="6623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1F5502-9E60-4DA5-8DCD-4DE589EBEC92}"/>
              </a:ext>
            </a:extLst>
          </p:cNvPr>
          <p:cNvCxnSpPr>
            <a:cxnSpLocks/>
          </p:cNvCxnSpPr>
          <p:nvPr/>
        </p:nvCxnSpPr>
        <p:spPr>
          <a:xfrm flipV="1">
            <a:off x="92552" y="559251"/>
            <a:ext cx="10567982" cy="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A80D92-61FA-41AC-BA81-4822607B4C44}"/>
              </a:ext>
            </a:extLst>
          </p:cNvPr>
          <p:cNvCxnSpPr>
            <a:cxnSpLocks/>
          </p:cNvCxnSpPr>
          <p:nvPr/>
        </p:nvCxnSpPr>
        <p:spPr>
          <a:xfrm flipV="1">
            <a:off x="2073751" y="86181"/>
            <a:ext cx="0" cy="201493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C16D99-54E7-4C1B-BA0F-DB8D9A5CAC3D}"/>
              </a:ext>
            </a:extLst>
          </p:cNvPr>
          <p:cNvSpPr txBox="1"/>
          <p:nvPr/>
        </p:nvSpPr>
        <p:spPr>
          <a:xfrm>
            <a:off x="54452" y="138048"/>
            <a:ext cx="21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ndara Light" panose="020E0502030303020204" pitchFamily="34" charset="0"/>
              </a:rPr>
              <a:t>Seção Transversal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D25ED1-0350-461B-B4A4-AFB29EE3FA7D}"/>
              </a:ext>
            </a:extLst>
          </p:cNvPr>
          <p:cNvSpPr txBox="1"/>
          <p:nvPr/>
        </p:nvSpPr>
        <p:spPr>
          <a:xfrm>
            <a:off x="-403028" y="533627"/>
            <a:ext cx="181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Quadrado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34F4737-F52F-4FD1-B2D5-80646BCD0271}"/>
              </a:ext>
            </a:extLst>
          </p:cNvPr>
          <p:cNvCxnSpPr>
            <a:cxnSpLocks/>
          </p:cNvCxnSpPr>
          <p:nvPr/>
        </p:nvCxnSpPr>
        <p:spPr>
          <a:xfrm flipV="1">
            <a:off x="4479605" y="67127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887C82-C86D-40C0-824B-EBE19FD4EE80}"/>
              </a:ext>
            </a:extLst>
          </p:cNvPr>
          <p:cNvSpPr txBox="1"/>
          <p:nvPr/>
        </p:nvSpPr>
        <p:spPr>
          <a:xfrm>
            <a:off x="2206071" y="80476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Áreas e coordenadas do centroide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2D75856-CF16-42D1-B064-C910CD8A4DA6}"/>
              </a:ext>
            </a:extLst>
          </p:cNvPr>
          <p:cNvCxnSpPr>
            <a:cxnSpLocks/>
          </p:cNvCxnSpPr>
          <p:nvPr/>
        </p:nvCxnSpPr>
        <p:spPr>
          <a:xfrm flipV="1">
            <a:off x="7048733" y="86180"/>
            <a:ext cx="0" cy="664209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2BB6D-30AC-462E-89A4-0369A33A1BFB}"/>
              </a:ext>
            </a:extLst>
          </p:cNvPr>
          <p:cNvSpPr txBox="1"/>
          <p:nvPr/>
        </p:nvSpPr>
        <p:spPr>
          <a:xfrm>
            <a:off x="4556741" y="74387"/>
            <a:ext cx="204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Momentos de Inércia e Raios de Giração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75B1F5-987A-458E-9482-320EC72F6521}"/>
              </a:ext>
            </a:extLst>
          </p:cNvPr>
          <p:cNvSpPr txBox="1"/>
          <p:nvPr/>
        </p:nvSpPr>
        <p:spPr>
          <a:xfrm>
            <a:off x="7048733" y="67865"/>
            <a:ext cx="33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andara Light" panose="020E0502030303020204" pitchFamily="34" charset="0"/>
              </a:rPr>
              <a:t>Módulo Resistente Plástico (Z), fator de forma (SF) e coordenadas da Linha Neutra Plástica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F058224-B04A-4ACE-BFC4-FDF8A6160362}"/>
              </a:ext>
            </a:extLst>
          </p:cNvPr>
          <p:cNvCxnSpPr>
            <a:cxnSpLocks/>
          </p:cNvCxnSpPr>
          <p:nvPr/>
        </p:nvCxnSpPr>
        <p:spPr>
          <a:xfrm flipV="1">
            <a:off x="92552" y="2101113"/>
            <a:ext cx="4387053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BB5BF1-DCEA-43F4-AD7C-4748924BB476}"/>
              </a:ext>
            </a:extLst>
          </p:cNvPr>
          <p:cNvSpPr txBox="1"/>
          <p:nvPr/>
        </p:nvSpPr>
        <p:spPr>
          <a:xfrm>
            <a:off x="92551" y="2161313"/>
            <a:ext cx="430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ndara Light" panose="020E0502030303020204" pitchFamily="34" charset="0"/>
              </a:rPr>
              <a:t>Nota: Neste caso, os perímetros interno e externo são elipses e a parede</a:t>
            </a:r>
          </a:p>
          <a:p>
            <a:pPr algn="ctr"/>
            <a:r>
              <a:rPr lang="pt-BR" sz="1000" b="1" dirty="0">
                <a:latin typeface="Candara Light" panose="020E0502030303020204" pitchFamily="34" charset="0"/>
              </a:rPr>
              <a:t>espessura não é constante. Para uma seção transversal com espessura de parede constante, consulte</a:t>
            </a:r>
          </a:p>
          <a:p>
            <a:pPr algn="ctr"/>
            <a:r>
              <a:rPr lang="pt-BR" sz="1000" b="1" dirty="0">
                <a:latin typeface="Candara Light" panose="020E0502030303020204" pitchFamily="34" charset="0"/>
              </a:rPr>
              <a:t>caso 26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D21EC0-21C3-426E-8F58-5588BED3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1" y="732331"/>
            <a:ext cx="1063716" cy="1207949"/>
          </a:xfrm>
          <a:prstGeom prst="rect">
            <a:avLst/>
          </a:prstGeom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0D20EEA9-44DB-443E-AF6E-4B4BC73CCAF7}"/>
              </a:ext>
            </a:extLst>
          </p:cNvPr>
          <p:cNvCxnSpPr>
            <a:cxnSpLocks/>
          </p:cNvCxnSpPr>
          <p:nvPr/>
        </p:nvCxnSpPr>
        <p:spPr>
          <a:xfrm flipV="1">
            <a:off x="92551" y="2974061"/>
            <a:ext cx="10567982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FC78DF6-76C6-4975-9E87-234056C71C76}"/>
              </a:ext>
            </a:extLst>
          </p:cNvPr>
          <p:cNvCxnSpPr>
            <a:cxnSpLocks/>
          </p:cNvCxnSpPr>
          <p:nvPr/>
        </p:nvCxnSpPr>
        <p:spPr>
          <a:xfrm flipV="1">
            <a:off x="2073751" y="2974062"/>
            <a:ext cx="0" cy="373516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C878BEA-34AD-4EA3-8D18-54835214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5" y="689146"/>
            <a:ext cx="1371791" cy="74305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1ACB8CC-2D94-46B9-9CA8-4B41D668A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22" y="747915"/>
            <a:ext cx="1571844" cy="186716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8F60897-B473-48FC-84DC-45D9BA5BE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193" y="697269"/>
            <a:ext cx="1771897" cy="152421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0EFFAF2-9AF4-45F5-B639-CCA502C33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535" y="3726641"/>
            <a:ext cx="1966390" cy="1747902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A240EF9-F304-4C0A-B32F-579BE5915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822" y="3155192"/>
            <a:ext cx="2129311" cy="870722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631FE1F9-B924-41B3-AB3E-0E63AAD03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472" y="4462701"/>
            <a:ext cx="1984009" cy="603246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ABB59CC5-E7DD-4453-9113-A8E3F9F5F0B2}"/>
              </a:ext>
            </a:extLst>
          </p:cNvPr>
          <p:cNvSpPr txBox="1"/>
          <p:nvPr/>
        </p:nvSpPr>
        <p:spPr>
          <a:xfrm>
            <a:off x="4462525" y="5265282"/>
            <a:ext cx="232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ndara Light" panose="020E0502030303020204" pitchFamily="34" charset="0"/>
              </a:rPr>
              <a:t>Para </a:t>
            </a:r>
            <a:r>
              <a:rPr lang="pt-BR" sz="1100" b="1" dirty="0" err="1">
                <a:latin typeface="Candara Light" panose="020E0502030303020204" pitchFamily="34" charset="0"/>
              </a:rPr>
              <a:t>Iy</a:t>
            </a:r>
            <a:r>
              <a:rPr lang="pt-BR" sz="1100" b="1" dirty="0">
                <a:latin typeface="Candara Light" panose="020E0502030303020204" pitchFamily="34" charset="0"/>
              </a:rPr>
              <a:t> troque a e b nas expressões por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54CAF4-5A5D-4473-8F2B-C151A5D7A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4212" y="5320743"/>
            <a:ext cx="125780" cy="155375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34277A09-534D-4BF0-815A-27CA1D71D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6212" y="5696169"/>
            <a:ext cx="785276" cy="169373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684870FF-89C7-4834-8873-2F14A70B07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1584" y="5615766"/>
            <a:ext cx="285790" cy="295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7643E521-F83E-43DE-B913-A047977DBC10}"/>
                  </a:ext>
                </a:extLst>
              </p:cNvPr>
              <p:cNvSpPr txBox="1"/>
              <p:nvPr/>
            </p:nvSpPr>
            <p:spPr>
              <a:xfrm>
                <a:off x="5556851" y="5612472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7643E521-F83E-43DE-B913-A047977DB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851" y="5612472"/>
                <a:ext cx="171777" cy="276999"/>
              </a:xfrm>
              <a:prstGeom prst="rect">
                <a:avLst/>
              </a:prstGeom>
              <a:blipFill>
                <a:blip r:embed="rId12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Imagem 67">
            <a:extLst>
              <a:ext uri="{FF2B5EF4-FFF2-40B4-BE49-F238E27FC236}">
                <a16:creationId xmlns:a16="http://schemas.microsoft.com/office/drawing/2014/main" id="{2EDF43EF-952F-4706-A700-C669C13377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541" y="4115580"/>
            <a:ext cx="990738" cy="152421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1B2B958D-EC7D-4EBA-8667-545D98A052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211" y="4412865"/>
            <a:ext cx="1481559" cy="1475004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78974AA4-5A17-4264-AC79-B60B7150AE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4685" y="3109476"/>
            <a:ext cx="2641524" cy="914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A66CA320-2DDB-478D-9287-D4A0C8A8F168}"/>
                  </a:ext>
                </a:extLst>
              </p:cNvPr>
              <p:cNvSpPr txBox="1"/>
              <p:nvPr/>
            </p:nvSpPr>
            <p:spPr>
              <a:xfrm>
                <a:off x="7189138" y="4268001"/>
                <a:ext cx="2597699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4.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𝑃𝑎𝑟𝑎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𝑍𝑦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𝑡𝑟𝑜𝑞𝑢𝑒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𝑒𝑥𝑝𝑟𝑒𝑠𝑠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050" i="1">
                          <a:latin typeface="Cambria Math" panose="02040503050406030204" pitchFamily="18" charset="0"/>
                        </a:rPr>
                        <m:t>𝑍𝑥</m:t>
                      </m:r>
                    </m:oMath>
                  </m:oMathPara>
                </a14:m>
                <a:endParaRPr/>
              </a:p>
              <a:p>
                <a:endParaRPr lang="pt-BR" sz="1050" dirty="0"/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A66CA320-2DDB-478D-9287-D4A0C8A8F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138" y="4268001"/>
                <a:ext cx="2597699" cy="323165"/>
              </a:xfrm>
              <a:prstGeom prst="rect">
                <a:avLst/>
              </a:prstGeom>
              <a:blipFill>
                <a:blip r:embed="rId18"/>
                <a:stretch>
                  <a:fillRect l="-939" t="-13208" r="-3286" b="-3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Imagem 80">
            <a:extLst>
              <a:ext uri="{FF2B5EF4-FFF2-40B4-BE49-F238E27FC236}">
                <a16:creationId xmlns:a16="http://schemas.microsoft.com/office/drawing/2014/main" id="{73D4CC49-7452-4B92-83E3-F97E7EE78A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13807" y="4234069"/>
            <a:ext cx="190527" cy="228632"/>
          </a:xfrm>
          <a:prstGeom prst="rect">
            <a:avLst/>
          </a:prstGeom>
        </p:spPr>
      </p:pic>
      <p:pic>
        <p:nvPicPr>
          <p:cNvPr id="83" name="Imagem 82">
            <a:extLst>
              <a:ext uri="{FF2B5EF4-FFF2-40B4-BE49-F238E27FC236}">
                <a16:creationId xmlns:a16="http://schemas.microsoft.com/office/drawing/2014/main" id="{B3BF8FD2-A47A-48CD-8181-E14DAE8BE1E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2646" y="4234069"/>
            <a:ext cx="133369" cy="228632"/>
          </a:xfrm>
          <a:prstGeom prst="rect">
            <a:avLst/>
          </a:prstGeom>
        </p:spPr>
      </p:pic>
      <p:pic>
        <p:nvPicPr>
          <p:cNvPr id="85" name="Imagem 84">
            <a:extLst>
              <a:ext uri="{FF2B5EF4-FFF2-40B4-BE49-F238E27FC236}">
                <a16:creationId xmlns:a16="http://schemas.microsoft.com/office/drawing/2014/main" id="{DD44FFCF-24F6-488F-997B-29B2690A67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8293" y="4434571"/>
            <a:ext cx="181000" cy="190527"/>
          </a:xfrm>
          <a:prstGeom prst="rect">
            <a:avLst/>
          </a:prstGeom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E6015F1E-68C0-410A-A7D3-F40AB9C688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44685" y="3467505"/>
            <a:ext cx="523948" cy="228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18172FF0-72BB-484E-A0BB-ABC2EE0E873C}"/>
                  </a:ext>
                </a:extLst>
              </p:cNvPr>
              <p:cNvSpPr txBox="1"/>
              <p:nvPr/>
            </p:nvSpPr>
            <p:spPr>
              <a:xfrm>
                <a:off x="7277036" y="3489719"/>
                <a:ext cx="31220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>
                          <a:latin typeface="Cambria Math" panose="02040503050406030204" pitchFamily="18" charset="0"/>
                        </a:rPr>
                        <m:t>𝑜𝑛𝑑𝑒</m:t>
                      </m:r>
                    </m:oMath>
                  </m:oMathPara>
                </a14:m>
                <a:endParaRPr lang="pt-BR" sz="1000" dirty="0"/>
              </a:p>
            </p:txBody>
          </p:sp>
        </mc:Choice>
        <mc:Fallback xmlns=""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18172FF0-72BB-484E-A0BB-ABC2EE0E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036" y="3489719"/>
                <a:ext cx="312200" cy="153888"/>
              </a:xfrm>
              <a:prstGeom prst="rect">
                <a:avLst/>
              </a:prstGeom>
              <a:blipFill>
                <a:blip r:embed="rId23"/>
                <a:stretch>
                  <a:fillRect l="-9804" r="-9804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24DE7A0D-DA1D-44B6-B0A3-C893953881D4}"/>
              </a:ext>
            </a:extLst>
          </p:cNvPr>
          <p:cNvSpPr txBox="1"/>
          <p:nvPr/>
        </p:nvSpPr>
        <p:spPr>
          <a:xfrm>
            <a:off x="87766" y="2988531"/>
            <a:ext cx="18785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Candara Light" panose="020E0502030303020204" pitchFamily="34" charset="0"/>
              </a:rPr>
              <a:t>(𝑚𝑜𝑠𝑡𝑟𝑎𝑑𝑜 𝑡𝑟𝑎𝑐𝑒𝑗𝑎𝑑𝑜)𝑝𝑒𝑟í𝑚𝑒𝑡𝑟𝑜 é 𝑢𝑚𝑎 𝑒𝑙𝑖𝑝𝑠𝑒𝐴 𝑒𝑠𝑝𝑒𝑠𝑠𝑢𝑟𝑎 𝑚é𝑑𝑖𝑎𝑒𝑠𝑝𝑒𝑠𝑠𝑢𝑟𝑎 𝑑𝑒 𝑝𝑎𝑟𝑒𝑑𝑒 𝑐𝑜𝑛𝑠𝑡𝑎𝑛𝑡𝑒 𝑡.𝐸𝑙𝑖𝑝𝑠𝑒 𝑜𝑐𝑎 𝑐𝑜𝑚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4E498DB-4B31-4150-A457-9325B56D01F3}"/>
              </a:ext>
            </a:extLst>
          </p:cNvPr>
          <p:cNvSpPr txBox="1"/>
          <p:nvPr/>
        </p:nvSpPr>
        <p:spPr>
          <a:xfrm>
            <a:off x="103019" y="6024291"/>
            <a:ext cx="187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Candara Light" panose="020E0502030303020204" pitchFamily="34" charset="0"/>
              </a:rPr>
              <a:t>Veja a nota sobre máximo</a:t>
            </a:r>
          </a:p>
          <a:p>
            <a:r>
              <a:rPr lang="pt-BR" sz="1100" b="1" dirty="0">
                <a:latin typeface="Candara Light" panose="020E0502030303020204" pitchFamily="34" charset="0"/>
              </a:rPr>
              <a:t>espessura da parede no caso 27</a:t>
            </a:r>
          </a:p>
        </p:txBody>
      </p:sp>
    </p:spTree>
    <p:extLst>
      <p:ext uri="{BB962C8B-B14F-4D97-AF65-F5344CB8AC3E}">
        <p14:creationId xmlns:p14="http://schemas.microsoft.com/office/powerpoint/2010/main" val="2568801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676</Words>
  <Application>Microsoft Office PowerPoint</Application>
  <PresentationFormat>Personalizar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Candara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henry fcamidu</dc:creator>
  <cp:lastModifiedBy>henry fcamidu</cp:lastModifiedBy>
  <cp:revision>25</cp:revision>
  <dcterms:created xsi:type="dcterms:W3CDTF">2024-05-28T13:13:42Z</dcterms:created>
  <dcterms:modified xsi:type="dcterms:W3CDTF">2024-07-03T19:30:15Z</dcterms:modified>
</cp:coreProperties>
</file>